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eague Spartan" charset="1" panose="00000800000000000000"/>
      <p:regular r:id="rId22"/>
    </p:embeddedFont>
    <p:embeddedFont>
      <p:font typeface="Open Sauce" charset="1" panose="00000500000000000000"/>
      <p:regular r:id="rId23"/>
    </p:embeddedFont>
    <p:embeddedFont>
      <p:font typeface="Open Sauce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https://neon.zapfolio.in/somya_agrawal936" TargetMode="External" Type="http://schemas.openxmlformats.org/officeDocument/2006/relationships/hyperlink"/><Relationship Id="rId11" Target="mailto:somya.agrawal936@gmail.com" TargetMode="External" Type="http://schemas.openxmlformats.org/officeDocument/2006/relationships/hyperlink"/><Relationship Id="rId12" Target="https://www.linkedin.com/in/somya-agrawal-analyst/" TargetMode="External" Type="http://schemas.openxmlformats.org/officeDocument/2006/relationships/hyperlink"/><Relationship Id="rId13" Target="https://github.com/Somya-Agrawal-9/" TargetMode="External" Type="http://schemas.openxmlformats.org/officeDocument/2006/relationships/hyperlink"/><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jpe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grpSp>
        <p:nvGrpSpPr>
          <p:cNvPr name="Group 2" id="2"/>
          <p:cNvGrpSpPr/>
          <p:nvPr/>
        </p:nvGrpSpPr>
        <p:grpSpPr>
          <a:xfrm rot="0">
            <a:off x="1028700" y="6857641"/>
            <a:ext cx="6368802" cy="3671504"/>
            <a:chOff x="0" y="0"/>
            <a:chExt cx="1677380" cy="966981"/>
          </a:xfrm>
        </p:grpSpPr>
        <p:sp>
          <p:nvSpPr>
            <p:cNvPr name="Freeform 3" id="3"/>
            <p:cNvSpPr/>
            <p:nvPr/>
          </p:nvSpPr>
          <p:spPr>
            <a:xfrm flipH="false" flipV="false" rot="0">
              <a:off x="0" y="0"/>
              <a:ext cx="1677380" cy="966981"/>
            </a:xfrm>
            <a:custGeom>
              <a:avLst/>
              <a:gdLst/>
              <a:ahLst/>
              <a:cxnLst/>
              <a:rect r="r" b="b" t="t" l="l"/>
              <a:pathLst>
                <a:path h="966981" w="1677380">
                  <a:moveTo>
                    <a:pt x="18234" y="0"/>
                  </a:moveTo>
                  <a:lnTo>
                    <a:pt x="1659146" y="0"/>
                  </a:lnTo>
                  <a:cubicBezTo>
                    <a:pt x="1669216" y="0"/>
                    <a:pt x="1677380" y="8164"/>
                    <a:pt x="1677380" y="18234"/>
                  </a:cubicBezTo>
                  <a:lnTo>
                    <a:pt x="1677380" y="948747"/>
                  </a:lnTo>
                  <a:cubicBezTo>
                    <a:pt x="1677380" y="958817"/>
                    <a:pt x="1669216" y="966981"/>
                    <a:pt x="1659146" y="966981"/>
                  </a:cubicBezTo>
                  <a:lnTo>
                    <a:pt x="18234" y="966981"/>
                  </a:lnTo>
                  <a:cubicBezTo>
                    <a:pt x="8164" y="966981"/>
                    <a:pt x="0" y="958817"/>
                    <a:pt x="0" y="948747"/>
                  </a:cubicBezTo>
                  <a:lnTo>
                    <a:pt x="0" y="18234"/>
                  </a:lnTo>
                  <a:cubicBezTo>
                    <a:pt x="0" y="8164"/>
                    <a:pt x="8164" y="0"/>
                    <a:pt x="18234" y="0"/>
                  </a:cubicBezTo>
                  <a:close/>
                </a:path>
              </a:pathLst>
            </a:custGeom>
            <a:solidFill>
              <a:srgbClr val="D64351"/>
            </a:solidFill>
            <a:ln w="19050" cap="sq">
              <a:solidFill>
                <a:srgbClr val="1D1B1A"/>
              </a:solidFill>
              <a:prstDash val="solid"/>
              <a:miter/>
            </a:ln>
          </p:spPr>
        </p:sp>
        <p:sp>
          <p:nvSpPr>
            <p:cNvPr name="TextBox 4" id="4"/>
            <p:cNvSpPr txBox="true"/>
            <p:nvPr/>
          </p:nvSpPr>
          <p:spPr>
            <a:xfrm>
              <a:off x="0" y="47625"/>
              <a:ext cx="1677380" cy="919356"/>
            </a:xfrm>
            <a:prstGeom prst="rect">
              <a:avLst/>
            </a:prstGeom>
          </p:spPr>
          <p:txBody>
            <a:bodyPr anchor="ctr" rtlCol="false" tIns="50800" lIns="50800" bIns="50800" rIns="50800"/>
            <a:lstStyle/>
            <a:p>
              <a:pPr algn="ctr">
                <a:lnSpc>
                  <a:spcPts val="1134"/>
                </a:lnSpc>
              </a:pPr>
            </a:p>
          </p:txBody>
        </p:sp>
      </p:grpSp>
      <p:sp>
        <p:nvSpPr>
          <p:cNvPr name="Freeform 5" id="5"/>
          <p:cNvSpPr/>
          <p:nvPr/>
        </p:nvSpPr>
        <p:spPr>
          <a:xfrm flipH="false" flipV="false" rot="0">
            <a:off x="1028700" y="3537958"/>
            <a:ext cx="6368802" cy="5720342"/>
          </a:xfrm>
          <a:custGeom>
            <a:avLst/>
            <a:gdLst/>
            <a:ahLst/>
            <a:cxnLst/>
            <a:rect r="r" b="b" t="t" l="l"/>
            <a:pathLst>
              <a:path h="5720342" w="6368802">
                <a:moveTo>
                  <a:pt x="0" y="0"/>
                </a:moveTo>
                <a:lnTo>
                  <a:pt x="6368802" y="0"/>
                </a:lnTo>
                <a:lnTo>
                  <a:pt x="6368802" y="5720342"/>
                </a:lnTo>
                <a:lnTo>
                  <a:pt x="0" y="57203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934025" y="6588541"/>
            <a:ext cx="5830464" cy="1276525"/>
            <a:chOff x="0" y="0"/>
            <a:chExt cx="1535596" cy="336204"/>
          </a:xfrm>
        </p:grpSpPr>
        <p:sp>
          <p:nvSpPr>
            <p:cNvPr name="Freeform 7" id="7"/>
            <p:cNvSpPr/>
            <p:nvPr/>
          </p:nvSpPr>
          <p:spPr>
            <a:xfrm flipH="false" flipV="false" rot="0">
              <a:off x="0" y="0"/>
              <a:ext cx="1535596" cy="336204"/>
            </a:xfrm>
            <a:custGeom>
              <a:avLst/>
              <a:gdLst/>
              <a:ahLst/>
              <a:cxnLst/>
              <a:rect r="r" b="b" t="t" l="l"/>
              <a:pathLst>
                <a:path h="336204" w="1535596">
                  <a:moveTo>
                    <a:pt x="19918" y="0"/>
                  </a:moveTo>
                  <a:lnTo>
                    <a:pt x="1515678" y="0"/>
                  </a:lnTo>
                  <a:cubicBezTo>
                    <a:pt x="1526678" y="0"/>
                    <a:pt x="1535596" y="8917"/>
                    <a:pt x="1535596" y="19918"/>
                  </a:cubicBezTo>
                  <a:lnTo>
                    <a:pt x="1535596" y="316287"/>
                  </a:lnTo>
                  <a:cubicBezTo>
                    <a:pt x="1535596" y="327287"/>
                    <a:pt x="1526678" y="336204"/>
                    <a:pt x="1515678" y="336204"/>
                  </a:cubicBezTo>
                  <a:lnTo>
                    <a:pt x="19918" y="336204"/>
                  </a:lnTo>
                  <a:cubicBezTo>
                    <a:pt x="8917" y="336204"/>
                    <a:pt x="0" y="327287"/>
                    <a:pt x="0" y="316287"/>
                  </a:cubicBezTo>
                  <a:lnTo>
                    <a:pt x="0" y="19918"/>
                  </a:lnTo>
                  <a:cubicBezTo>
                    <a:pt x="0" y="8917"/>
                    <a:pt x="8917" y="0"/>
                    <a:pt x="19918" y="0"/>
                  </a:cubicBezTo>
                  <a:close/>
                </a:path>
              </a:pathLst>
            </a:custGeom>
            <a:solidFill>
              <a:srgbClr val="000000">
                <a:alpha val="0"/>
              </a:srgbClr>
            </a:solidFill>
            <a:ln w="19050" cap="sq">
              <a:solidFill>
                <a:srgbClr val="1D1B1A"/>
              </a:solidFill>
              <a:prstDash val="solid"/>
              <a:miter/>
            </a:ln>
          </p:spPr>
        </p:sp>
        <p:sp>
          <p:nvSpPr>
            <p:cNvPr name="TextBox 8" id="8"/>
            <p:cNvSpPr txBox="true"/>
            <p:nvPr/>
          </p:nvSpPr>
          <p:spPr>
            <a:xfrm>
              <a:off x="0" y="47625"/>
              <a:ext cx="1535596" cy="288579"/>
            </a:xfrm>
            <a:prstGeom prst="rect">
              <a:avLst/>
            </a:prstGeom>
          </p:spPr>
          <p:txBody>
            <a:bodyPr anchor="ctr" rtlCol="false" tIns="50800" lIns="50800" bIns="50800" rIns="50800"/>
            <a:lstStyle/>
            <a:p>
              <a:pPr algn="ctr">
                <a:lnSpc>
                  <a:spcPts val="1134"/>
                </a:lnSpc>
              </a:pPr>
            </a:p>
          </p:txBody>
        </p:sp>
      </p:grpSp>
      <p:grpSp>
        <p:nvGrpSpPr>
          <p:cNvPr name="Group 9" id="9"/>
          <p:cNvGrpSpPr/>
          <p:nvPr/>
        </p:nvGrpSpPr>
        <p:grpSpPr>
          <a:xfrm rot="0">
            <a:off x="15771936" y="6588541"/>
            <a:ext cx="1487364" cy="1276525"/>
            <a:chOff x="0" y="0"/>
            <a:chExt cx="391734" cy="336204"/>
          </a:xfrm>
        </p:grpSpPr>
        <p:sp>
          <p:nvSpPr>
            <p:cNvPr name="Freeform 10" id="10"/>
            <p:cNvSpPr/>
            <p:nvPr/>
          </p:nvSpPr>
          <p:spPr>
            <a:xfrm flipH="false" flipV="false" rot="0">
              <a:off x="0" y="0"/>
              <a:ext cx="391734" cy="336204"/>
            </a:xfrm>
            <a:custGeom>
              <a:avLst/>
              <a:gdLst/>
              <a:ahLst/>
              <a:cxnLst/>
              <a:rect r="r" b="b" t="t" l="l"/>
              <a:pathLst>
                <a:path h="336204" w="391734">
                  <a:moveTo>
                    <a:pt x="78077" y="0"/>
                  </a:moveTo>
                  <a:lnTo>
                    <a:pt x="313657" y="0"/>
                  </a:lnTo>
                  <a:cubicBezTo>
                    <a:pt x="356777" y="0"/>
                    <a:pt x="391734" y="34956"/>
                    <a:pt x="391734" y="78077"/>
                  </a:cubicBezTo>
                  <a:lnTo>
                    <a:pt x="391734" y="258127"/>
                  </a:lnTo>
                  <a:cubicBezTo>
                    <a:pt x="391734" y="301248"/>
                    <a:pt x="356777" y="336204"/>
                    <a:pt x="313657" y="336204"/>
                  </a:cubicBezTo>
                  <a:lnTo>
                    <a:pt x="78077" y="336204"/>
                  </a:lnTo>
                  <a:cubicBezTo>
                    <a:pt x="34956" y="336204"/>
                    <a:pt x="0" y="301248"/>
                    <a:pt x="0" y="258127"/>
                  </a:cubicBezTo>
                  <a:lnTo>
                    <a:pt x="0" y="78077"/>
                  </a:lnTo>
                  <a:cubicBezTo>
                    <a:pt x="0" y="34956"/>
                    <a:pt x="34956" y="0"/>
                    <a:pt x="78077" y="0"/>
                  </a:cubicBezTo>
                  <a:close/>
                </a:path>
              </a:pathLst>
            </a:custGeom>
            <a:solidFill>
              <a:srgbClr val="D64351"/>
            </a:solidFill>
            <a:ln w="19050" cap="sq">
              <a:solidFill>
                <a:srgbClr val="1D1B1A"/>
              </a:solidFill>
              <a:prstDash val="solid"/>
              <a:miter/>
            </a:ln>
          </p:spPr>
        </p:sp>
        <p:sp>
          <p:nvSpPr>
            <p:cNvPr name="TextBox 11" id="11"/>
            <p:cNvSpPr txBox="true"/>
            <p:nvPr/>
          </p:nvSpPr>
          <p:spPr>
            <a:xfrm>
              <a:off x="0" y="47625"/>
              <a:ext cx="391734" cy="288579"/>
            </a:xfrm>
            <a:prstGeom prst="rect">
              <a:avLst/>
            </a:prstGeom>
          </p:spPr>
          <p:txBody>
            <a:bodyPr anchor="ctr" rtlCol="false" tIns="50800" lIns="50800" bIns="50800" rIns="50800"/>
            <a:lstStyle/>
            <a:p>
              <a:pPr algn="ctr">
                <a:lnSpc>
                  <a:spcPts val="1134"/>
                </a:lnSpc>
              </a:pPr>
            </a:p>
          </p:txBody>
        </p:sp>
      </p:grpSp>
      <p:sp>
        <p:nvSpPr>
          <p:cNvPr name="Freeform 12" id="12"/>
          <p:cNvSpPr/>
          <p:nvPr/>
        </p:nvSpPr>
        <p:spPr>
          <a:xfrm flipH="false" flipV="false" rot="0">
            <a:off x="16198469" y="6993722"/>
            <a:ext cx="798723" cy="466164"/>
          </a:xfrm>
          <a:custGeom>
            <a:avLst/>
            <a:gdLst/>
            <a:ahLst/>
            <a:cxnLst/>
            <a:rect r="r" b="b" t="t" l="l"/>
            <a:pathLst>
              <a:path h="466164" w="798723">
                <a:moveTo>
                  <a:pt x="0" y="0"/>
                </a:moveTo>
                <a:lnTo>
                  <a:pt x="798723" y="0"/>
                </a:lnTo>
                <a:lnTo>
                  <a:pt x="798723" y="466164"/>
                </a:lnTo>
                <a:lnTo>
                  <a:pt x="0" y="46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683199" y="3323999"/>
            <a:ext cx="1100591" cy="11005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4351"/>
            </a:solidFill>
          </p:spPr>
        </p:sp>
        <p:sp>
          <p:nvSpPr>
            <p:cNvPr name="TextBox 15" id="15"/>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16" id="16"/>
          <p:cNvSpPr/>
          <p:nvPr/>
        </p:nvSpPr>
        <p:spPr>
          <a:xfrm flipH="false" flipV="false" rot="0">
            <a:off x="1897158" y="3537958"/>
            <a:ext cx="672675" cy="672675"/>
          </a:xfrm>
          <a:custGeom>
            <a:avLst/>
            <a:gdLst/>
            <a:ahLst/>
            <a:cxnLst/>
            <a:rect r="r" b="b" t="t" l="l"/>
            <a:pathLst>
              <a:path h="672675" w="672675">
                <a:moveTo>
                  <a:pt x="0" y="0"/>
                </a:moveTo>
                <a:lnTo>
                  <a:pt x="672674" y="0"/>
                </a:lnTo>
                <a:lnTo>
                  <a:pt x="672674" y="672674"/>
                </a:lnTo>
                <a:lnTo>
                  <a:pt x="0" y="672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8436615" y="6132163"/>
            <a:ext cx="458297" cy="673966"/>
          </a:xfrm>
          <a:custGeom>
            <a:avLst/>
            <a:gdLst/>
            <a:ahLst/>
            <a:cxnLst/>
            <a:rect r="r" b="b" t="t" l="l"/>
            <a:pathLst>
              <a:path h="673966" w="458297">
                <a:moveTo>
                  <a:pt x="0" y="0"/>
                </a:moveTo>
                <a:lnTo>
                  <a:pt x="458297" y="0"/>
                </a:lnTo>
                <a:lnTo>
                  <a:pt x="458297" y="673966"/>
                </a:lnTo>
                <a:lnTo>
                  <a:pt x="0" y="673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2036968" y="1190625"/>
            <a:ext cx="15273463" cy="2736989"/>
          </a:xfrm>
          <a:prstGeom prst="rect">
            <a:avLst/>
          </a:prstGeom>
        </p:spPr>
        <p:txBody>
          <a:bodyPr anchor="t" rtlCol="false" tIns="0" lIns="0" bIns="0" rIns="0">
            <a:spAutoFit/>
          </a:bodyPr>
          <a:lstStyle/>
          <a:p>
            <a:pPr algn="r">
              <a:lnSpc>
                <a:spcPts val="7068"/>
              </a:lnSpc>
            </a:pPr>
            <a:r>
              <a:rPr lang="en-US" sz="7287">
                <a:solidFill>
                  <a:srgbClr val="1D1B1A"/>
                </a:solidFill>
                <a:latin typeface="League Spartan"/>
                <a:ea typeface="League Spartan"/>
                <a:cs typeface="League Spartan"/>
                <a:sym typeface="League Spartan"/>
              </a:rPr>
              <a:t>SUPPLY CHAIN </a:t>
            </a:r>
            <a:r>
              <a:rPr lang="en-US" sz="7287">
                <a:solidFill>
                  <a:srgbClr val="000000"/>
                </a:solidFill>
                <a:latin typeface="League Spartan"/>
                <a:ea typeface="League Spartan"/>
                <a:cs typeface="League Spartan"/>
                <a:sym typeface="League Spartan"/>
              </a:rPr>
              <a:t>MANAGEMENT </a:t>
            </a:r>
            <a:r>
              <a:rPr lang="en-US" sz="7287">
                <a:solidFill>
                  <a:srgbClr val="D64351"/>
                </a:solidFill>
                <a:latin typeface="League Spartan"/>
                <a:ea typeface="League Spartan"/>
                <a:cs typeface="League Spartan"/>
                <a:sym typeface="League Spartan"/>
              </a:rPr>
              <a:t>DASHBOARD</a:t>
            </a:r>
            <a:r>
              <a:rPr lang="en-US" sz="7287">
                <a:solidFill>
                  <a:srgbClr val="1D1B1A"/>
                </a:solidFill>
                <a:latin typeface="League Spartan"/>
                <a:ea typeface="League Spartan"/>
                <a:cs typeface="League Spartan"/>
                <a:sym typeface="League Spartan"/>
              </a:rPr>
              <a:t> </a:t>
            </a:r>
            <a:r>
              <a:rPr lang="en-US" sz="7287">
                <a:solidFill>
                  <a:srgbClr val="D64351"/>
                </a:solidFill>
                <a:latin typeface="League Spartan"/>
                <a:ea typeface="League Spartan"/>
                <a:cs typeface="League Spartan"/>
                <a:sym typeface="League Spartan"/>
              </a:rPr>
              <a:t>OF MAKEUP</a:t>
            </a:r>
            <a:r>
              <a:rPr lang="en-US" sz="7287">
                <a:solidFill>
                  <a:srgbClr val="1D1B1A"/>
                </a:solidFill>
                <a:latin typeface="League Spartan"/>
                <a:ea typeface="League Spartan"/>
                <a:cs typeface="League Spartan"/>
                <a:sym typeface="League Spartan"/>
              </a:rPr>
              <a:t> </a:t>
            </a:r>
            <a:r>
              <a:rPr lang="en-US" sz="7287">
                <a:solidFill>
                  <a:srgbClr val="D64351"/>
                </a:solidFill>
                <a:latin typeface="League Spartan"/>
                <a:ea typeface="League Spartan"/>
                <a:cs typeface="League Spartan"/>
                <a:sym typeface="League Spartan"/>
              </a:rPr>
              <a:t>PRODUCTS </a:t>
            </a:r>
          </a:p>
        </p:txBody>
      </p:sp>
      <p:sp>
        <p:nvSpPr>
          <p:cNvPr name="TextBox 19" id="19"/>
          <p:cNvSpPr txBox="true"/>
          <p:nvPr/>
        </p:nvSpPr>
        <p:spPr>
          <a:xfrm rot="0">
            <a:off x="9166449" y="5485035"/>
            <a:ext cx="8092851" cy="647129"/>
          </a:xfrm>
          <a:prstGeom prst="rect">
            <a:avLst/>
          </a:prstGeom>
        </p:spPr>
        <p:txBody>
          <a:bodyPr anchor="t" rtlCol="false" tIns="0" lIns="0" bIns="0" rIns="0">
            <a:spAutoFit/>
          </a:bodyPr>
          <a:lstStyle/>
          <a:p>
            <a:pPr algn="r">
              <a:lnSpc>
                <a:spcPts val="5281"/>
              </a:lnSpc>
              <a:spcBef>
                <a:spcPct val="0"/>
              </a:spcBef>
            </a:pPr>
            <a:r>
              <a:rPr lang="en-US" sz="3772" spc="-75">
                <a:solidFill>
                  <a:srgbClr val="1D1B1A"/>
                </a:solidFill>
                <a:latin typeface="Open Sauce"/>
                <a:ea typeface="Open Sauce"/>
                <a:cs typeface="Open Sauce"/>
                <a:sym typeface="Open Sauce"/>
              </a:rPr>
              <a:t>By Somya Agrawal</a:t>
            </a:r>
          </a:p>
        </p:txBody>
      </p:sp>
      <p:sp>
        <p:nvSpPr>
          <p:cNvPr name="TextBox 20" id="20"/>
          <p:cNvSpPr txBox="true"/>
          <p:nvPr/>
        </p:nvSpPr>
        <p:spPr>
          <a:xfrm rot="0">
            <a:off x="10518079" y="6936572"/>
            <a:ext cx="4662358" cy="523314"/>
          </a:xfrm>
          <a:prstGeom prst="rect">
            <a:avLst/>
          </a:prstGeom>
        </p:spPr>
        <p:txBody>
          <a:bodyPr anchor="t" rtlCol="false" tIns="0" lIns="0" bIns="0" rIns="0">
            <a:spAutoFit/>
          </a:bodyPr>
          <a:lstStyle/>
          <a:p>
            <a:pPr algn="ctr">
              <a:lnSpc>
                <a:spcPts val="4345"/>
              </a:lnSpc>
              <a:spcBef>
                <a:spcPct val="0"/>
              </a:spcBef>
            </a:pPr>
            <a:r>
              <a:rPr lang="en-US" b="true" sz="3103" spc="-62">
                <a:solidFill>
                  <a:srgbClr val="1D1B1A"/>
                </a:solidFill>
                <a:latin typeface="Open Sauce Bold"/>
                <a:ea typeface="Open Sauce Bold"/>
                <a:cs typeface="Open Sauce Bold"/>
                <a:sym typeface="Open Sauce Bold"/>
              </a:rPr>
              <a:t>Let’s Move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2814773"/>
            <a:ext cx="8400696" cy="5332755"/>
          </a:xfrm>
          <a:custGeom>
            <a:avLst/>
            <a:gdLst/>
            <a:ahLst/>
            <a:cxnLst/>
            <a:rect r="r" b="b" t="t" l="l"/>
            <a:pathLst>
              <a:path h="5332755" w="8400696">
                <a:moveTo>
                  <a:pt x="0" y="0"/>
                </a:moveTo>
                <a:lnTo>
                  <a:pt x="8400696" y="0"/>
                </a:lnTo>
                <a:lnTo>
                  <a:pt x="8400696" y="5332755"/>
                </a:lnTo>
                <a:lnTo>
                  <a:pt x="0" y="5332755"/>
                </a:lnTo>
                <a:lnTo>
                  <a:pt x="0" y="0"/>
                </a:lnTo>
                <a:close/>
              </a:path>
            </a:pathLst>
          </a:custGeom>
          <a:blipFill>
            <a:blip r:embed="rId2"/>
            <a:stretch>
              <a:fillRect l="0" t="0" r="0" b="0"/>
            </a:stretch>
          </a:blipFill>
        </p:spPr>
      </p:sp>
      <p:sp>
        <p:nvSpPr>
          <p:cNvPr name="TextBox 4" id="4"/>
          <p:cNvSpPr txBox="true"/>
          <p:nvPr/>
        </p:nvSpPr>
        <p:spPr>
          <a:xfrm rot="0">
            <a:off x="1028700" y="669007"/>
            <a:ext cx="8764600" cy="852736"/>
          </a:xfrm>
          <a:prstGeom prst="rect">
            <a:avLst/>
          </a:prstGeom>
        </p:spPr>
        <p:txBody>
          <a:bodyPr anchor="t" rtlCol="false" tIns="0" lIns="0" bIns="0" rIns="0">
            <a:spAutoFit/>
          </a:bodyPr>
          <a:lstStyle/>
          <a:p>
            <a:pPr algn="l">
              <a:lnSpc>
                <a:spcPts val="6310"/>
              </a:lnSpc>
            </a:pPr>
            <a:r>
              <a:rPr lang="en-US" sz="6505">
                <a:solidFill>
                  <a:srgbClr val="1D1B1A"/>
                </a:solidFill>
                <a:latin typeface="League Spartan"/>
                <a:ea typeface="League Spartan"/>
                <a:cs typeface="League Spartan"/>
                <a:sym typeface="League Spartan"/>
              </a:rPr>
              <a:t>KEY INSIGHTS</a:t>
            </a:r>
          </a:p>
        </p:txBody>
      </p:sp>
      <p:sp>
        <p:nvSpPr>
          <p:cNvPr name="TextBox 5" id="5"/>
          <p:cNvSpPr txBox="true"/>
          <p:nvPr/>
        </p:nvSpPr>
        <p:spPr>
          <a:xfrm rot="0">
            <a:off x="10060978" y="4225718"/>
            <a:ext cx="7198322" cy="4514851"/>
          </a:xfrm>
          <a:prstGeom prst="rect">
            <a:avLst/>
          </a:prstGeom>
        </p:spPr>
        <p:txBody>
          <a:bodyPr anchor="t" rtlCol="false" tIns="0" lIns="0" bIns="0" rIns="0">
            <a:spAutoFit/>
          </a:bodyPr>
          <a:lstStyle/>
          <a:p>
            <a:pPr algn="just" marL="604513" indent="-302256" lvl="1">
              <a:lnSpc>
                <a:spcPts val="3919"/>
              </a:lnSpc>
              <a:buFont typeface="Arial"/>
              <a:buChar char="•"/>
            </a:pPr>
            <a:r>
              <a:rPr lang="en-US" b="true" sz="2799" spc="-55">
                <a:solidFill>
                  <a:srgbClr val="1D1B1A"/>
                </a:solidFill>
                <a:latin typeface="Open Sauce Bold"/>
                <a:ea typeface="Open Sauce Bold"/>
                <a:cs typeface="Open Sauce Bold"/>
                <a:sym typeface="Open Sauce Bold"/>
              </a:rPr>
              <a:t>Skincare generates the highest revenue</a:t>
            </a:r>
            <a:r>
              <a:rPr lang="en-US" sz="2799" spc="-55">
                <a:solidFill>
                  <a:srgbClr val="1D1B1A"/>
                </a:solidFill>
                <a:latin typeface="Open Sauce"/>
                <a:ea typeface="Open Sauce"/>
                <a:cs typeface="Open Sauce"/>
                <a:sym typeface="Open Sauce"/>
              </a:rPr>
              <a:t>, amounting to </a:t>
            </a:r>
            <a:r>
              <a:rPr lang="en-US" b="true" sz="2799" spc="-55">
                <a:solidFill>
                  <a:srgbClr val="1D1B1A"/>
                </a:solidFill>
                <a:latin typeface="Open Sauce Bold"/>
                <a:ea typeface="Open Sauce Bold"/>
                <a:cs typeface="Open Sauce Bold"/>
                <a:sym typeface="Open Sauce Bold"/>
              </a:rPr>
              <a:t>INR 2,41,629</a:t>
            </a:r>
            <a:r>
              <a:rPr lang="en-US" sz="2799" spc="-55">
                <a:solidFill>
                  <a:srgbClr val="1D1B1A"/>
                </a:solidFill>
                <a:latin typeface="Open Sauce"/>
                <a:ea typeface="Open Sauce"/>
                <a:cs typeface="Open Sauce"/>
                <a:sym typeface="Open Sauce"/>
              </a:rPr>
              <a:t> which makes up the largest share among all product categories. </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High Revenue from skincare products suggests strong demand and could indicate a profitable area for strategic focus or marketing efforts.</a:t>
            </a:r>
          </a:p>
          <a:p>
            <a:pPr algn="just">
              <a:lnSpc>
                <a:spcPts val="4479"/>
              </a:lnSpc>
              <a:spcBef>
                <a:spcPct val="0"/>
              </a:spcBef>
            </a:pPr>
          </a:p>
        </p:txBody>
      </p:sp>
      <p:sp>
        <p:nvSpPr>
          <p:cNvPr name="TextBox 6" id="6"/>
          <p:cNvSpPr txBox="true"/>
          <p:nvPr/>
        </p:nvSpPr>
        <p:spPr>
          <a:xfrm rot="0">
            <a:off x="10396567" y="2400922"/>
            <a:ext cx="6997793" cy="1313181"/>
          </a:xfrm>
          <a:prstGeom prst="rect">
            <a:avLst/>
          </a:prstGeom>
        </p:spPr>
        <p:txBody>
          <a:bodyPr anchor="t" rtlCol="false" tIns="0" lIns="0" bIns="0" rIns="0">
            <a:spAutoFit/>
          </a:bodyPr>
          <a:lstStyle/>
          <a:p>
            <a:pPr algn="l">
              <a:lnSpc>
                <a:spcPts val="5319"/>
              </a:lnSpc>
              <a:spcBef>
                <a:spcPct val="0"/>
              </a:spcBef>
            </a:pPr>
            <a:r>
              <a:rPr lang="en-US" b="true" sz="3799" spc="-75">
                <a:solidFill>
                  <a:srgbClr val="D64351"/>
                </a:solidFill>
                <a:latin typeface="Open Sauce Bold"/>
                <a:ea typeface="Open Sauce Bold"/>
                <a:cs typeface="Open Sauce Bold"/>
                <a:sym typeface="Open Sauce Bold"/>
              </a:rPr>
              <a:t>Product Performance Dashboard - Revenue Insights </a:t>
            </a:r>
          </a:p>
        </p:txBody>
      </p:sp>
    </p:spTree>
  </p:cSld>
  <p:clrMapOvr>
    <a:masterClrMapping/>
  </p:clrMapOvr>
  <p:transition spd="fast">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9455650" y="4517295"/>
            <a:ext cx="3185940" cy="2440127"/>
          </a:xfrm>
          <a:custGeom>
            <a:avLst/>
            <a:gdLst/>
            <a:ahLst/>
            <a:cxnLst/>
            <a:rect r="r" b="b" t="t" l="l"/>
            <a:pathLst>
              <a:path h="2440127" w="3185940">
                <a:moveTo>
                  <a:pt x="0" y="0"/>
                </a:moveTo>
                <a:lnTo>
                  <a:pt x="3185940" y="0"/>
                </a:lnTo>
                <a:lnTo>
                  <a:pt x="3185940" y="2440126"/>
                </a:lnTo>
                <a:lnTo>
                  <a:pt x="0" y="2440126"/>
                </a:lnTo>
                <a:lnTo>
                  <a:pt x="0" y="0"/>
                </a:lnTo>
                <a:close/>
              </a:path>
            </a:pathLst>
          </a:custGeom>
          <a:blipFill>
            <a:blip r:embed="rId2"/>
            <a:stretch>
              <a:fillRect l="0" t="-1987" r="0" b="-1987"/>
            </a:stretch>
          </a:blipFill>
        </p:spPr>
      </p:sp>
      <p:sp>
        <p:nvSpPr>
          <p:cNvPr name="Freeform 4" id="4"/>
          <p:cNvSpPr/>
          <p:nvPr/>
        </p:nvSpPr>
        <p:spPr>
          <a:xfrm flipH="false" flipV="false" rot="0">
            <a:off x="13529459" y="4517295"/>
            <a:ext cx="3048132" cy="2440127"/>
          </a:xfrm>
          <a:custGeom>
            <a:avLst/>
            <a:gdLst/>
            <a:ahLst/>
            <a:cxnLst/>
            <a:rect r="r" b="b" t="t" l="l"/>
            <a:pathLst>
              <a:path h="2440127" w="3048132">
                <a:moveTo>
                  <a:pt x="0" y="0"/>
                </a:moveTo>
                <a:lnTo>
                  <a:pt x="3048131" y="0"/>
                </a:lnTo>
                <a:lnTo>
                  <a:pt x="3048131" y="2440126"/>
                </a:lnTo>
                <a:lnTo>
                  <a:pt x="0" y="2440126"/>
                </a:lnTo>
                <a:lnTo>
                  <a:pt x="0" y="0"/>
                </a:lnTo>
                <a:close/>
              </a:path>
            </a:pathLst>
          </a:custGeom>
          <a:blipFill>
            <a:blip r:embed="rId3"/>
            <a:stretch>
              <a:fillRect l="0" t="0" r="0" b="0"/>
            </a:stretch>
          </a:blipFill>
        </p:spPr>
      </p:sp>
      <p:sp>
        <p:nvSpPr>
          <p:cNvPr name="Freeform 5" id="5"/>
          <p:cNvSpPr/>
          <p:nvPr/>
        </p:nvSpPr>
        <p:spPr>
          <a:xfrm flipH="false" flipV="false" rot="0">
            <a:off x="2046583" y="4705429"/>
            <a:ext cx="6400312" cy="5073822"/>
          </a:xfrm>
          <a:custGeom>
            <a:avLst/>
            <a:gdLst/>
            <a:ahLst/>
            <a:cxnLst/>
            <a:rect r="r" b="b" t="t" l="l"/>
            <a:pathLst>
              <a:path h="5073822" w="6400312">
                <a:moveTo>
                  <a:pt x="0" y="0"/>
                </a:moveTo>
                <a:lnTo>
                  <a:pt x="6400311" y="0"/>
                </a:lnTo>
                <a:lnTo>
                  <a:pt x="6400311" y="5073822"/>
                </a:lnTo>
                <a:lnTo>
                  <a:pt x="0" y="5073822"/>
                </a:lnTo>
                <a:lnTo>
                  <a:pt x="0" y="0"/>
                </a:lnTo>
                <a:close/>
              </a:path>
            </a:pathLst>
          </a:custGeom>
          <a:blipFill>
            <a:blip r:embed="rId4"/>
            <a:stretch>
              <a:fillRect l="0" t="0" r="0" b="0"/>
            </a:stretch>
          </a:blipFill>
        </p:spPr>
      </p:sp>
      <p:sp>
        <p:nvSpPr>
          <p:cNvPr name="Freeform 6" id="6"/>
          <p:cNvSpPr/>
          <p:nvPr/>
        </p:nvSpPr>
        <p:spPr>
          <a:xfrm flipH="false" flipV="false" rot="0">
            <a:off x="13529459" y="7314038"/>
            <a:ext cx="3048132" cy="2465213"/>
          </a:xfrm>
          <a:custGeom>
            <a:avLst/>
            <a:gdLst/>
            <a:ahLst/>
            <a:cxnLst/>
            <a:rect r="r" b="b" t="t" l="l"/>
            <a:pathLst>
              <a:path h="2465213" w="3048132">
                <a:moveTo>
                  <a:pt x="0" y="0"/>
                </a:moveTo>
                <a:lnTo>
                  <a:pt x="3048131" y="0"/>
                </a:lnTo>
                <a:lnTo>
                  <a:pt x="3048131" y="2465213"/>
                </a:lnTo>
                <a:lnTo>
                  <a:pt x="0" y="2465213"/>
                </a:lnTo>
                <a:lnTo>
                  <a:pt x="0" y="0"/>
                </a:lnTo>
                <a:close/>
              </a:path>
            </a:pathLst>
          </a:custGeom>
          <a:blipFill>
            <a:blip r:embed="rId5"/>
            <a:stretch>
              <a:fillRect l="-1559" t="0" r="0" b="0"/>
            </a:stretch>
          </a:blipFill>
        </p:spPr>
      </p:sp>
      <p:sp>
        <p:nvSpPr>
          <p:cNvPr name="Freeform 7" id="7"/>
          <p:cNvSpPr/>
          <p:nvPr/>
        </p:nvSpPr>
        <p:spPr>
          <a:xfrm flipH="false" flipV="false" rot="0">
            <a:off x="9455650" y="7314038"/>
            <a:ext cx="3185940" cy="2465213"/>
          </a:xfrm>
          <a:custGeom>
            <a:avLst/>
            <a:gdLst/>
            <a:ahLst/>
            <a:cxnLst/>
            <a:rect r="r" b="b" t="t" l="l"/>
            <a:pathLst>
              <a:path h="2465213" w="3185940">
                <a:moveTo>
                  <a:pt x="0" y="0"/>
                </a:moveTo>
                <a:lnTo>
                  <a:pt x="3185940" y="0"/>
                </a:lnTo>
                <a:lnTo>
                  <a:pt x="3185940" y="2465213"/>
                </a:lnTo>
                <a:lnTo>
                  <a:pt x="0" y="2465213"/>
                </a:lnTo>
                <a:lnTo>
                  <a:pt x="0" y="0"/>
                </a:lnTo>
                <a:close/>
              </a:path>
            </a:pathLst>
          </a:custGeom>
          <a:blipFill>
            <a:blip r:embed="rId6"/>
            <a:stretch>
              <a:fillRect l="0" t="0" r="0" b="0"/>
            </a:stretch>
          </a:blipFill>
        </p:spPr>
      </p:sp>
      <p:sp>
        <p:nvSpPr>
          <p:cNvPr name="TextBox 8" id="8"/>
          <p:cNvSpPr txBox="true"/>
          <p:nvPr/>
        </p:nvSpPr>
        <p:spPr>
          <a:xfrm rot="0">
            <a:off x="1028700" y="669007"/>
            <a:ext cx="8764600" cy="852736"/>
          </a:xfrm>
          <a:prstGeom prst="rect">
            <a:avLst/>
          </a:prstGeom>
        </p:spPr>
        <p:txBody>
          <a:bodyPr anchor="t" rtlCol="false" tIns="0" lIns="0" bIns="0" rIns="0">
            <a:spAutoFit/>
          </a:bodyPr>
          <a:lstStyle/>
          <a:p>
            <a:pPr algn="l">
              <a:lnSpc>
                <a:spcPts val="6310"/>
              </a:lnSpc>
            </a:pPr>
            <a:r>
              <a:rPr lang="en-US" sz="6505">
                <a:solidFill>
                  <a:srgbClr val="1D1B1A"/>
                </a:solidFill>
                <a:latin typeface="League Spartan"/>
                <a:ea typeface="League Spartan"/>
                <a:cs typeface="League Spartan"/>
                <a:sym typeface="League Spartan"/>
              </a:rPr>
              <a:t>KEY INSIGHTS</a:t>
            </a:r>
          </a:p>
        </p:txBody>
      </p:sp>
      <p:sp>
        <p:nvSpPr>
          <p:cNvPr name="TextBox 9" id="9"/>
          <p:cNvSpPr txBox="true"/>
          <p:nvPr/>
        </p:nvSpPr>
        <p:spPr>
          <a:xfrm rot="0">
            <a:off x="1028700" y="2582340"/>
            <a:ext cx="16230600" cy="2472056"/>
          </a:xfrm>
          <a:prstGeom prst="rect">
            <a:avLst/>
          </a:prstGeom>
        </p:spPr>
        <p:txBody>
          <a:bodyPr anchor="t" rtlCol="false" tIns="0" lIns="0" bIns="0" rIns="0">
            <a:spAutoFit/>
          </a:bodyPr>
          <a:lstStyle/>
          <a:p>
            <a:pPr algn="just">
              <a:lnSpc>
                <a:spcPts val="3919"/>
              </a:lnSpc>
            </a:pPr>
            <a:r>
              <a:rPr lang="en-US" sz="2799" spc="-55">
                <a:solidFill>
                  <a:srgbClr val="1D1B1A"/>
                </a:solidFill>
                <a:latin typeface="Open Sauce"/>
                <a:ea typeface="Open Sauce"/>
                <a:cs typeface="Open Sauce"/>
                <a:sym typeface="Open Sauce"/>
              </a:rPr>
              <a:t>There is a clear positive correlation between Lead Times and Order Quantities for Suppliers 1, 2, 4, and 5, indicating that as order quantities increase, lead times also tend to rise. Supplier 3, however, is an exception, showing no clear pattern or correlation between lead times and order quantities.</a:t>
            </a:r>
          </a:p>
          <a:p>
            <a:pPr algn="just">
              <a:lnSpc>
                <a:spcPts val="3919"/>
              </a:lnSpc>
              <a:spcBef>
                <a:spcPct val="0"/>
              </a:spcBef>
            </a:pPr>
          </a:p>
        </p:txBody>
      </p:sp>
      <p:sp>
        <p:nvSpPr>
          <p:cNvPr name="TextBox 10" id="10"/>
          <p:cNvSpPr txBox="true"/>
          <p:nvPr/>
        </p:nvSpPr>
        <p:spPr>
          <a:xfrm rot="0">
            <a:off x="1028700" y="1779038"/>
            <a:ext cx="16230600" cy="646431"/>
          </a:xfrm>
          <a:prstGeom prst="rect">
            <a:avLst/>
          </a:prstGeom>
        </p:spPr>
        <p:txBody>
          <a:bodyPr anchor="t" rtlCol="false" tIns="0" lIns="0" bIns="0" rIns="0">
            <a:spAutoFit/>
          </a:bodyPr>
          <a:lstStyle/>
          <a:p>
            <a:pPr algn="l">
              <a:lnSpc>
                <a:spcPts val="5319"/>
              </a:lnSpc>
              <a:spcBef>
                <a:spcPct val="0"/>
              </a:spcBef>
            </a:pPr>
            <a:r>
              <a:rPr lang="en-US" b="true" sz="3799" spc="-75">
                <a:solidFill>
                  <a:srgbClr val="D64351"/>
                </a:solidFill>
                <a:latin typeface="Open Sauce Bold"/>
                <a:ea typeface="Open Sauce Bold"/>
                <a:cs typeface="Open Sauce Bold"/>
                <a:sym typeface="Open Sauce Bold"/>
              </a:rPr>
              <a:t>Supply Chain Efficiency Dashboard - Lead Times and Order Quantities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9367023" y="3030541"/>
            <a:ext cx="7892277" cy="5487011"/>
          </a:xfrm>
          <a:custGeom>
            <a:avLst/>
            <a:gdLst/>
            <a:ahLst/>
            <a:cxnLst/>
            <a:rect r="r" b="b" t="t" l="l"/>
            <a:pathLst>
              <a:path h="5487011" w="7892277">
                <a:moveTo>
                  <a:pt x="0" y="0"/>
                </a:moveTo>
                <a:lnTo>
                  <a:pt x="7892277" y="0"/>
                </a:lnTo>
                <a:lnTo>
                  <a:pt x="7892277" y="5487011"/>
                </a:lnTo>
                <a:lnTo>
                  <a:pt x="0" y="5487011"/>
                </a:lnTo>
                <a:lnTo>
                  <a:pt x="0" y="0"/>
                </a:lnTo>
                <a:close/>
              </a:path>
            </a:pathLst>
          </a:custGeom>
          <a:blipFill>
            <a:blip r:embed="rId2"/>
            <a:stretch>
              <a:fillRect l="0" t="0" r="0" b="0"/>
            </a:stretch>
          </a:blipFill>
        </p:spPr>
      </p:sp>
      <p:sp>
        <p:nvSpPr>
          <p:cNvPr name="TextBox 4" id="4"/>
          <p:cNvSpPr txBox="true"/>
          <p:nvPr/>
        </p:nvSpPr>
        <p:spPr>
          <a:xfrm rot="0">
            <a:off x="1028700" y="669007"/>
            <a:ext cx="8764600" cy="852736"/>
          </a:xfrm>
          <a:prstGeom prst="rect">
            <a:avLst/>
          </a:prstGeom>
        </p:spPr>
        <p:txBody>
          <a:bodyPr anchor="t" rtlCol="false" tIns="0" lIns="0" bIns="0" rIns="0">
            <a:spAutoFit/>
          </a:bodyPr>
          <a:lstStyle/>
          <a:p>
            <a:pPr algn="l">
              <a:lnSpc>
                <a:spcPts val="6310"/>
              </a:lnSpc>
            </a:pPr>
            <a:r>
              <a:rPr lang="en-US" sz="6505">
                <a:solidFill>
                  <a:srgbClr val="1D1B1A"/>
                </a:solidFill>
                <a:latin typeface="League Spartan"/>
                <a:ea typeface="League Spartan"/>
                <a:cs typeface="League Spartan"/>
                <a:sym typeface="League Spartan"/>
              </a:rPr>
              <a:t>KEY INSIGHTS</a:t>
            </a:r>
          </a:p>
        </p:txBody>
      </p:sp>
      <p:sp>
        <p:nvSpPr>
          <p:cNvPr name="TextBox 5" id="5"/>
          <p:cNvSpPr txBox="true"/>
          <p:nvPr/>
        </p:nvSpPr>
        <p:spPr>
          <a:xfrm rot="0">
            <a:off x="1028700" y="2771131"/>
            <a:ext cx="7777649" cy="6929756"/>
          </a:xfrm>
          <a:prstGeom prst="rect">
            <a:avLst/>
          </a:prstGeom>
        </p:spPr>
        <p:txBody>
          <a:bodyPr anchor="t" rtlCol="false" tIns="0" lIns="0" bIns="0" rIns="0">
            <a:spAutoFit/>
          </a:bodyPr>
          <a:lstStyle/>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Carrier C consistently has the lowest shipping costs across all locations except Bangalore.</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Carrier A shows moderate costs, with higher expenses in Mumbai and Bangalore. </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Carrier B has the highest average costs, especially in Kolkata and Mumbai. </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If your goal is minimizing shipping expenses, Carrier C might be ideal for cities other than Bangalore, whereas Carrier B could be smart for Bangalore specifically.</a:t>
            </a:r>
          </a:p>
          <a:p>
            <a:pPr algn="just">
              <a:lnSpc>
                <a:spcPts val="3919"/>
              </a:lnSpc>
            </a:pPr>
          </a:p>
          <a:p>
            <a:pPr algn="just">
              <a:lnSpc>
                <a:spcPts val="3919"/>
              </a:lnSpc>
            </a:pPr>
          </a:p>
        </p:txBody>
      </p:sp>
      <p:sp>
        <p:nvSpPr>
          <p:cNvPr name="TextBox 6" id="6"/>
          <p:cNvSpPr txBox="true"/>
          <p:nvPr/>
        </p:nvSpPr>
        <p:spPr>
          <a:xfrm rot="0">
            <a:off x="1133662" y="1722415"/>
            <a:ext cx="14294737" cy="646431"/>
          </a:xfrm>
          <a:prstGeom prst="rect">
            <a:avLst/>
          </a:prstGeom>
        </p:spPr>
        <p:txBody>
          <a:bodyPr anchor="t" rtlCol="false" tIns="0" lIns="0" bIns="0" rIns="0">
            <a:spAutoFit/>
          </a:bodyPr>
          <a:lstStyle/>
          <a:p>
            <a:pPr algn="l">
              <a:lnSpc>
                <a:spcPts val="5319"/>
              </a:lnSpc>
              <a:spcBef>
                <a:spcPct val="0"/>
              </a:spcBef>
            </a:pPr>
            <a:r>
              <a:rPr lang="en-US" b="true" sz="3799" spc="-75">
                <a:solidFill>
                  <a:srgbClr val="D64351"/>
                </a:solidFill>
                <a:latin typeface="Open Sauce Bold"/>
                <a:ea typeface="Open Sauce Bold"/>
                <a:cs typeface="Open Sauce Bold"/>
                <a:sym typeface="Open Sauce Bold"/>
              </a:rPr>
              <a:t>Supply Chain Efficiency Dashboard - Shipping Cost Analysis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14443480" y="2587394"/>
            <a:ext cx="2815820" cy="1760586"/>
            <a:chOff x="0" y="0"/>
            <a:chExt cx="768518" cy="480515"/>
          </a:xfrm>
        </p:grpSpPr>
        <p:sp>
          <p:nvSpPr>
            <p:cNvPr name="Freeform 4" id="4"/>
            <p:cNvSpPr/>
            <p:nvPr/>
          </p:nvSpPr>
          <p:spPr>
            <a:xfrm flipH="false" flipV="false" rot="0">
              <a:off x="0" y="0"/>
              <a:ext cx="768518" cy="480515"/>
            </a:xfrm>
            <a:custGeom>
              <a:avLst/>
              <a:gdLst/>
              <a:ahLst/>
              <a:cxnLst/>
              <a:rect r="r" b="b" t="t" l="l"/>
              <a:pathLst>
                <a:path h="480515" w="768518">
                  <a:moveTo>
                    <a:pt x="41242" y="0"/>
                  </a:moveTo>
                  <a:lnTo>
                    <a:pt x="727277" y="0"/>
                  </a:lnTo>
                  <a:cubicBezTo>
                    <a:pt x="750054" y="0"/>
                    <a:pt x="768518" y="18464"/>
                    <a:pt x="768518" y="41242"/>
                  </a:cubicBezTo>
                  <a:lnTo>
                    <a:pt x="768518" y="439273"/>
                  </a:lnTo>
                  <a:cubicBezTo>
                    <a:pt x="768518" y="450211"/>
                    <a:pt x="764173" y="460701"/>
                    <a:pt x="756439" y="468435"/>
                  </a:cubicBezTo>
                  <a:cubicBezTo>
                    <a:pt x="748704" y="476169"/>
                    <a:pt x="738215" y="480515"/>
                    <a:pt x="727277" y="480515"/>
                  </a:cubicBezTo>
                  <a:lnTo>
                    <a:pt x="41242" y="480515"/>
                  </a:lnTo>
                  <a:cubicBezTo>
                    <a:pt x="30304" y="480515"/>
                    <a:pt x="19814" y="476169"/>
                    <a:pt x="12079" y="468435"/>
                  </a:cubicBezTo>
                  <a:cubicBezTo>
                    <a:pt x="4345" y="460701"/>
                    <a:pt x="0" y="450211"/>
                    <a:pt x="0" y="439273"/>
                  </a:cubicBezTo>
                  <a:lnTo>
                    <a:pt x="0" y="41242"/>
                  </a:lnTo>
                  <a:cubicBezTo>
                    <a:pt x="0" y="30304"/>
                    <a:pt x="4345" y="19814"/>
                    <a:pt x="12079" y="12079"/>
                  </a:cubicBezTo>
                  <a:cubicBezTo>
                    <a:pt x="19814" y="4345"/>
                    <a:pt x="30304" y="0"/>
                    <a:pt x="41242" y="0"/>
                  </a:cubicBezTo>
                  <a:close/>
                </a:path>
              </a:pathLst>
            </a:custGeom>
            <a:blipFill>
              <a:blip r:embed="rId2"/>
              <a:stretch>
                <a:fillRect l="-3604" t="0" r="-3604" b="0"/>
              </a:stretch>
            </a:blipFill>
            <a:ln w="19050" cap="sq">
              <a:solidFill>
                <a:srgbClr val="000000"/>
              </a:solidFill>
              <a:prstDash val="solid"/>
              <a:miter/>
            </a:ln>
          </p:spPr>
        </p:sp>
      </p:grpSp>
      <p:grpSp>
        <p:nvGrpSpPr>
          <p:cNvPr name="Group 5" id="5"/>
          <p:cNvGrpSpPr/>
          <p:nvPr/>
        </p:nvGrpSpPr>
        <p:grpSpPr>
          <a:xfrm rot="0">
            <a:off x="9396551" y="2943964"/>
            <a:ext cx="3971581" cy="2501032"/>
            <a:chOff x="0" y="0"/>
            <a:chExt cx="768518" cy="483961"/>
          </a:xfrm>
        </p:grpSpPr>
        <p:sp>
          <p:nvSpPr>
            <p:cNvPr name="Freeform 6" id="6"/>
            <p:cNvSpPr/>
            <p:nvPr/>
          </p:nvSpPr>
          <p:spPr>
            <a:xfrm flipH="false" flipV="false" rot="0">
              <a:off x="0" y="0"/>
              <a:ext cx="768518" cy="483961"/>
            </a:xfrm>
            <a:custGeom>
              <a:avLst/>
              <a:gdLst/>
              <a:ahLst/>
              <a:cxnLst/>
              <a:rect r="r" b="b" t="t" l="l"/>
              <a:pathLst>
                <a:path h="483961" w="768518">
                  <a:moveTo>
                    <a:pt x="29240" y="0"/>
                  </a:moveTo>
                  <a:lnTo>
                    <a:pt x="739278" y="0"/>
                  </a:lnTo>
                  <a:cubicBezTo>
                    <a:pt x="755427" y="0"/>
                    <a:pt x="768518" y="13091"/>
                    <a:pt x="768518" y="29240"/>
                  </a:cubicBezTo>
                  <a:lnTo>
                    <a:pt x="768518" y="454721"/>
                  </a:lnTo>
                  <a:cubicBezTo>
                    <a:pt x="768518" y="470870"/>
                    <a:pt x="755427" y="483961"/>
                    <a:pt x="739278" y="483961"/>
                  </a:cubicBezTo>
                  <a:lnTo>
                    <a:pt x="29240" y="483961"/>
                  </a:lnTo>
                  <a:cubicBezTo>
                    <a:pt x="13091" y="483961"/>
                    <a:pt x="0" y="470870"/>
                    <a:pt x="0" y="454721"/>
                  </a:cubicBezTo>
                  <a:lnTo>
                    <a:pt x="0" y="29240"/>
                  </a:lnTo>
                  <a:cubicBezTo>
                    <a:pt x="0" y="13091"/>
                    <a:pt x="13091" y="0"/>
                    <a:pt x="29240" y="0"/>
                  </a:cubicBezTo>
                  <a:close/>
                </a:path>
              </a:pathLst>
            </a:custGeom>
            <a:blipFill>
              <a:blip r:embed="rId3"/>
              <a:stretch>
                <a:fillRect l="-3742" t="0" r="-3742" b="0"/>
              </a:stretch>
            </a:blipFill>
            <a:ln w="19050" cap="sq">
              <a:solidFill>
                <a:srgbClr val="000000"/>
              </a:solidFill>
              <a:prstDash val="solid"/>
              <a:miter/>
            </a:ln>
          </p:spPr>
        </p:sp>
      </p:grpSp>
      <p:grpSp>
        <p:nvGrpSpPr>
          <p:cNvPr name="Group 7" id="7"/>
          <p:cNvGrpSpPr/>
          <p:nvPr/>
        </p:nvGrpSpPr>
        <p:grpSpPr>
          <a:xfrm rot="0">
            <a:off x="14443480" y="4887773"/>
            <a:ext cx="2815820" cy="1773213"/>
            <a:chOff x="0" y="0"/>
            <a:chExt cx="768518" cy="483961"/>
          </a:xfrm>
        </p:grpSpPr>
        <p:sp>
          <p:nvSpPr>
            <p:cNvPr name="Freeform 8" id="8"/>
            <p:cNvSpPr/>
            <p:nvPr/>
          </p:nvSpPr>
          <p:spPr>
            <a:xfrm flipH="false" flipV="false" rot="0">
              <a:off x="0" y="0"/>
              <a:ext cx="768518" cy="483961"/>
            </a:xfrm>
            <a:custGeom>
              <a:avLst/>
              <a:gdLst/>
              <a:ahLst/>
              <a:cxnLst/>
              <a:rect r="r" b="b" t="t" l="l"/>
              <a:pathLst>
                <a:path h="483961" w="768518">
                  <a:moveTo>
                    <a:pt x="41242" y="0"/>
                  </a:moveTo>
                  <a:lnTo>
                    <a:pt x="727277" y="0"/>
                  </a:lnTo>
                  <a:cubicBezTo>
                    <a:pt x="750054" y="0"/>
                    <a:pt x="768518" y="18464"/>
                    <a:pt x="768518" y="41242"/>
                  </a:cubicBezTo>
                  <a:lnTo>
                    <a:pt x="768518" y="442719"/>
                  </a:lnTo>
                  <a:cubicBezTo>
                    <a:pt x="768518" y="453657"/>
                    <a:pt x="764173" y="464147"/>
                    <a:pt x="756439" y="471881"/>
                  </a:cubicBezTo>
                  <a:cubicBezTo>
                    <a:pt x="748704" y="479616"/>
                    <a:pt x="738215" y="483961"/>
                    <a:pt x="727277" y="483961"/>
                  </a:cubicBezTo>
                  <a:lnTo>
                    <a:pt x="41242" y="483961"/>
                  </a:lnTo>
                  <a:cubicBezTo>
                    <a:pt x="18464" y="483961"/>
                    <a:pt x="0" y="465496"/>
                    <a:pt x="0" y="442719"/>
                  </a:cubicBezTo>
                  <a:lnTo>
                    <a:pt x="0" y="41242"/>
                  </a:lnTo>
                  <a:cubicBezTo>
                    <a:pt x="0" y="30304"/>
                    <a:pt x="4345" y="19814"/>
                    <a:pt x="12079" y="12079"/>
                  </a:cubicBezTo>
                  <a:cubicBezTo>
                    <a:pt x="19814" y="4345"/>
                    <a:pt x="30304" y="0"/>
                    <a:pt x="41242" y="0"/>
                  </a:cubicBezTo>
                  <a:close/>
                </a:path>
              </a:pathLst>
            </a:custGeom>
            <a:blipFill>
              <a:blip r:embed="rId4"/>
              <a:stretch>
                <a:fillRect l="-2620" t="0" r="-2620" b="0"/>
              </a:stretch>
            </a:blipFill>
            <a:ln w="19050" cap="sq">
              <a:solidFill>
                <a:srgbClr val="000000"/>
              </a:solidFill>
              <a:prstDash val="solid"/>
              <a:miter/>
            </a:ln>
          </p:spPr>
        </p:sp>
      </p:grpSp>
      <p:grpSp>
        <p:nvGrpSpPr>
          <p:cNvPr name="Group 9" id="9"/>
          <p:cNvGrpSpPr/>
          <p:nvPr/>
        </p:nvGrpSpPr>
        <p:grpSpPr>
          <a:xfrm rot="0">
            <a:off x="9396551" y="5959346"/>
            <a:ext cx="3971581" cy="2501032"/>
            <a:chOff x="0" y="0"/>
            <a:chExt cx="768518" cy="483961"/>
          </a:xfrm>
        </p:grpSpPr>
        <p:sp>
          <p:nvSpPr>
            <p:cNvPr name="Freeform 10" id="10"/>
            <p:cNvSpPr/>
            <p:nvPr/>
          </p:nvSpPr>
          <p:spPr>
            <a:xfrm flipH="false" flipV="false" rot="0">
              <a:off x="0" y="0"/>
              <a:ext cx="768518" cy="483961"/>
            </a:xfrm>
            <a:custGeom>
              <a:avLst/>
              <a:gdLst/>
              <a:ahLst/>
              <a:cxnLst/>
              <a:rect r="r" b="b" t="t" l="l"/>
              <a:pathLst>
                <a:path h="483961" w="768518">
                  <a:moveTo>
                    <a:pt x="29240" y="0"/>
                  </a:moveTo>
                  <a:lnTo>
                    <a:pt x="739278" y="0"/>
                  </a:lnTo>
                  <a:cubicBezTo>
                    <a:pt x="755427" y="0"/>
                    <a:pt x="768518" y="13091"/>
                    <a:pt x="768518" y="29240"/>
                  </a:cubicBezTo>
                  <a:lnTo>
                    <a:pt x="768518" y="454721"/>
                  </a:lnTo>
                  <a:cubicBezTo>
                    <a:pt x="768518" y="470870"/>
                    <a:pt x="755427" y="483961"/>
                    <a:pt x="739278" y="483961"/>
                  </a:cubicBezTo>
                  <a:lnTo>
                    <a:pt x="29240" y="483961"/>
                  </a:lnTo>
                  <a:cubicBezTo>
                    <a:pt x="13091" y="483961"/>
                    <a:pt x="0" y="470870"/>
                    <a:pt x="0" y="454721"/>
                  </a:cubicBezTo>
                  <a:lnTo>
                    <a:pt x="0" y="29240"/>
                  </a:lnTo>
                  <a:cubicBezTo>
                    <a:pt x="0" y="13091"/>
                    <a:pt x="13091" y="0"/>
                    <a:pt x="29240" y="0"/>
                  </a:cubicBezTo>
                  <a:close/>
                </a:path>
              </a:pathLst>
            </a:custGeom>
            <a:blipFill>
              <a:blip r:embed="rId5"/>
              <a:stretch>
                <a:fillRect l="-3219" t="0" r="-3219" b="0"/>
              </a:stretch>
            </a:blipFill>
            <a:ln w="19050" cap="sq">
              <a:solidFill>
                <a:srgbClr val="000000"/>
              </a:solidFill>
              <a:prstDash val="solid"/>
              <a:miter/>
            </a:ln>
          </p:spPr>
        </p:sp>
      </p:grpSp>
      <p:grpSp>
        <p:nvGrpSpPr>
          <p:cNvPr name="Group 11" id="11"/>
          <p:cNvGrpSpPr/>
          <p:nvPr/>
        </p:nvGrpSpPr>
        <p:grpSpPr>
          <a:xfrm rot="0">
            <a:off x="14445272" y="7200779"/>
            <a:ext cx="2815820" cy="1773213"/>
            <a:chOff x="0" y="0"/>
            <a:chExt cx="768518" cy="483961"/>
          </a:xfrm>
        </p:grpSpPr>
        <p:sp>
          <p:nvSpPr>
            <p:cNvPr name="Freeform 12" id="12"/>
            <p:cNvSpPr/>
            <p:nvPr/>
          </p:nvSpPr>
          <p:spPr>
            <a:xfrm flipH="false" flipV="false" rot="0">
              <a:off x="0" y="0"/>
              <a:ext cx="768518" cy="483961"/>
            </a:xfrm>
            <a:custGeom>
              <a:avLst/>
              <a:gdLst/>
              <a:ahLst/>
              <a:cxnLst/>
              <a:rect r="r" b="b" t="t" l="l"/>
              <a:pathLst>
                <a:path h="483961" w="768518">
                  <a:moveTo>
                    <a:pt x="41242" y="0"/>
                  </a:moveTo>
                  <a:lnTo>
                    <a:pt x="727277" y="0"/>
                  </a:lnTo>
                  <a:cubicBezTo>
                    <a:pt x="750054" y="0"/>
                    <a:pt x="768518" y="18464"/>
                    <a:pt x="768518" y="41242"/>
                  </a:cubicBezTo>
                  <a:lnTo>
                    <a:pt x="768518" y="442719"/>
                  </a:lnTo>
                  <a:cubicBezTo>
                    <a:pt x="768518" y="453657"/>
                    <a:pt x="764173" y="464147"/>
                    <a:pt x="756439" y="471881"/>
                  </a:cubicBezTo>
                  <a:cubicBezTo>
                    <a:pt x="748704" y="479616"/>
                    <a:pt x="738215" y="483961"/>
                    <a:pt x="727277" y="483961"/>
                  </a:cubicBezTo>
                  <a:lnTo>
                    <a:pt x="41242" y="483961"/>
                  </a:lnTo>
                  <a:cubicBezTo>
                    <a:pt x="18464" y="483961"/>
                    <a:pt x="0" y="465496"/>
                    <a:pt x="0" y="442719"/>
                  </a:cubicBezTo>
                  <a:lnTo>
                    <a:pt x="0" y="41242"/>
                  </a:lnTo>
                  <a:cubicBezTo>
                    <a:pt x="0" y="30304"/>
                    <a:pt x="4345" y="19814"/>
                    <a:pt x="12079" y="12079"/>
                  </a:cubicBezTo>
                  <a:cubicBezTo>
                    <a:pt x="19814" y="4345"/>
                    <a:pt x="30304" y="0"/>
                    <a:pt x="41242" y="0"/>
                  </a:cubicBezTo>
                  <a:close/>
                </a:path>
              </a:pathLst>
            </a:custGeom>
            <a:blipFill>
              <a:blip r:embed="rId6"/>
              <a:stretch>
                <a:fillRect l="-3219" t="0" r="-3219" b="0"/>
              </a:stretch>
            </a:blipFill>
            <a:ln w="19050" cap="sq">
              <a:solidFill>
                <a:srgbClr val="000000"/>
              </a:solidFill>
              <a:prstDash val="solid"/>
              <a:miter/>
            </a:ln>
          </p:spPr>
        </p:sp>
      </p:grpSp>
      <p:sp>
        <p:nvSpPr>
          <p:cNvPr name="TextBox 13" id="13"/>
          <p:cNvSpPr txBox="true"/>
          <p:nvPr/>
        </p:nvSpPr>
        <p:spPr>
          <a:xfrm rot="0">
            <a:off x="1028700" y="726240"/>
            <a:ext cx="16410190" cy="728745"/>
          </a:xfrm>
          <a:prstGeom prst="rect">
            <a:avLst/>
          </a:prstGeom>
        </p:spPr>
        <p:txBody>
          <a:bodyPr anchor="t" rtlCol="false" tIns="0" lIns="0" bIns="0" rIns="0">
            <a:spAutoFit/>
          </a:bodyPr>
          <a:lstStyle/>
          <a:p>
            <a:pPr algn="l">
              <a:lnSpc>
                <a:spcPts val="5455"/>
              </a:lnSpc>
            </a:pPr>
            <a:r>
              <a:rPr lang="en-US" sz="5624">
                <a:solidFill>
                  <a:srgbClr val="1D1B1A"/>
                </a:solidFill>
                <a:latin typeface="League Spartan"/>
                <a:ea typeface="League Spartan"/>
                <a:cs typeface="League Spartan"/>
                <a:sym typeface="League Spartan"/>
              </a:rPr>
              <a:t>KEY INSIGHTS</a:t>
            </a:r>
          </a:p>
        </p:txBody>
      </p:sp>
      <p:sp>
        <p:nvSpPr>
          <p:cNvPr name="TextBox 14" id="14"/>
          <p:cNvSpPr txBox="true"/>
          <p:nvPr/>
        </p:nvSpPr>
        <p:spPr>
          <a:xfrm rot="0">
            <a:off x="1028700" y="2758844"/>
            <a:ext cx="7727488" cy="6929756"/>
          </a:xfrm>
          <a:prstGeom prst="rect">
            <a:avLst/>
          </a:prstGeom>
        </p:spPr>
        <p:txBody>
          <a:bodyPr anchor="t" rtlCol="false" tIns="0" lIns="0" bIns="0" rIns="0">
            <a:spAutoFit/>
          </a:bodyPr>
          <a:lstStyle/>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 The </a:t>
            </a:r>
            <a:r>
              <a:rPr lang="en-US" b="true" sz="2799" spc="-55">
                <a:solidFill>
                  <a:srgbClr val="1D1B1A"/>
                </a:solidFill>
                <a:latin typeface="Open Sauce Bold"/>
                <a:ea typeface="Open Sauce Bold"/>
                <a:cs typeface="Open Sauce Bold"/>
                <a:sym typeface="Open Sauce Bold"/>
              </a:rPr>
              <a:t>most efficient </a:t>
            </a:r>
            <a:r>
              <a:rPr lang="en-US" sz="2799" spc="-55">
                <a:solidFill>
                  <a:srgbClr val="1D1B1A"/>
                </a:solidFill>
                <a:latin typeface="Open Sauce"/>
                <a:ea typeface="Open Sauce"/>
                <a:cs typeface="Open Sauce"/>
                <a:sym typeface="Open Sauce"/>
              </a:rPr>
              <a:t>supplier is </a:t>
            </a:r>
            <a:r>
              <a:rPr lang="en-US" b="true" sz="2799" spc="-55">
                <a:solidFill>
                  <a:srgbClr val="1D1B1A"/>
                </a:solidFill>
                <a:latin typeface="Open Sauce Bold"/>
                <a:ea typeface="Open Sauce Bold"/>
                <a:cs typeface="Open Sauce Bold"/>
                <a:sym typeface="Open Sauce Bold"/>
              </a:rPr>
              <a:t>Supplier 2 </a:t>
            </a:r>
            <a:r>
              <a:rPr lang="en-US" sz="2799" spc="-55">
                <a:solidFill>
                  <a:srgbClr val="1D1B1A"/>
                </a:solidFill>
                <a:latin typeface="Open Sauce"/>
                <a:ea typeface="Open Sauce"/>
                <a:cs typeface="Open Sauce"/>
                <a:sym typeface="Open Sauce"/>
              </a:rPr>
              <a:t>and the</a:t>
            </a:r>
            <a:r>
              <a:rPr lang="en-US" b="true" sz="2799" spc="-55">
                <a:solidFill>
                  <a:srgbClr val="1D1B1A"/>
                </a:solidFill>
                <a:latin typeface="Open Sauce Bold"/>
                <a:ea typeface="Open Sauce Bold"/>
                <a:cs typeface="Open Sauce Bold"/>
                <a:sym typeface="Open Sauce Bold"/>
              </a:rPr>
              <a:t> least efficient</a:t>
            </a:r>
            <a:r>
              <a:rPr lang="en-US" sz="2799" spc="-55">
                <a:solidFill>
                  <a:srgbClr val="1D1B1A"/>
                </a:solidFill>
                <a:latin typeface="Open Sauce"/>
                <a:ea typeface="Open Sauce"/>
                <a:cs typeface="Open Sauce"/>
                <a:sym typeface="Open Sauce"/>
              </a:rPr>
              <a:t> is </a:t>
            </a:r>
            <a:r>
              <a:rPr lang="en-US" b="true" sz="2799" spc="-55">
                <a:solidFill>
                  <a:srgbClr val="1D1B1A"/>
                </a:solidFill>
                <a:latin typeface="Open Sauce Bold"/>
                <a:ea typeface="Open Sauce Bold"/>
                <a:cs typeface="Open Sauce Bold"/>
                <a:sym typeface="Open Sauce Bold"/>
              </a:rPr>
              <a:t>Supplier 5.</a:t>
            </a:r>
            <a:r>
              <a:rPr lang="en-US" sz="2799" spc="-55">
                <a:solidFill>
                  <a:srgbClr val="1D1B1A"/>
                </a:solidFill>
                <a:latin typeface="Open Sauce"/>
                <a:ea typeface="Open Sauce"/>
                <a:cs typeface="Open Sauce"/>
                <a:sym typeface="Open Sauce"/>
              </a:rPr>
              <a:t> </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Supplier 2 is the most efficient because it consistently delivers high production volumes, frequently reaching close to 1000 units, while maintaining a relatively low lead time. </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Conversely, Supplier 5 is the least efficient as it has several periods with very low production volumes and widely varying lead times, demonstrating inconsistency and lower output compared to the other suppliers.</a:t>
            </a:r>
          </a:p>
          <a:p>
            <a:pPr algn="just">
              <a:lnSpc>
                <a:spcPts val="3919"/>
              </a:lnSpc>
              <a:spcBef>
                <a:spcPct val="0"/>
              </a:spcBef>
            </a:pPr>
          </a:p>
        </p:txBody>
      </p:sp>
      <p:sp>
        <p:nvSpPr>
          <p:cNvPr name="TextBox 15" id="15"/>
          <p:cNvSpPr txBox="true"/>
          <p:nvPr/>
        </p:nvSpPr>
        <p:spPr>
          <a:xfrm rot="0">
            <a:off x="1028700" y="1779038"/>
            <a:ext cx="16230600" cy="646431"/>
          </a:xfrm>
          <a:prstGeom prst="rect">
            <a:avLst/>
          </a:prstGeom>
        </p:spPr>
        <p:txBody>
          <a:bodyPr anchor="t" rtlCol="false" tIns="0" lIns="0" bIns="0" rIns="0">
            <a:spAutoFit/>
          </a:bodyPr>
          <a:lstStyle/>
          <a:p>
            <a:pPr algn="l">
              <a:lnSpc>
                <a:spcPts val="5319"/>
              </a:lnSpc>
              <a:spcBef>
                <a:spcPct val="0"/>
              </a:spcBef>
            </a:pPr>
            <a:r>
              <a:rPr lang="en-US" b="true" sz="3799" spc="-75">
                <a:solidFill>
                  <a:srgbClr val="D64351"/>
                </a:solidFill>
                <a:latin typeface="Open Sauce Bold"/>
                <a:ea typeface="Open Sauce Bold"/>
                <a:cs typeface="Open Sauce Bold"/>
                <a:sym typeface="Open Sauce Bold"/>
              </a:rPr>
              <a:t>Supply Chain Efficiency Dashboard - Manufacturing Efficiency</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860911" y="2174727"/>
            <a:ext cx="5305746" cy="7044521"/>
          </a:xfrm>
          <a:custGeom>
            <a:avLst/>
            <a:gdLst/>
            <a:ahLst/>
            <a:cxnLst/>
            <a:rect r="r" b="b" t="t" l="l"/>
            <a:pathLst>
              <a:path h="7044521" w="5305746">
                <a:moveTo>
                  <a:pt x="0" y="0"/>
                </a:moveTo>
                <a:lnTo>
                  <a:pt x="5305746" y="0"/>
                </a:lnTo>
                <a:lnTo>
                  <a:pt x="5305746" y="7044520"/>
                </a:lnTo>
                <a:lnTo>
                  <a:pt x="0" y="7044520"/>
                </a:lnTo>
                <a:lnTo>
                  <a:pt x="0" y="0"/>
                </a:lnTo>
                <a:close/>
              </a:path>
            </a:pathLst>
          </a:custGeom>
          <a:blipFill>
            <a:blip r:embed="rId2"/>
            <a:stretch>
              <a:fillRect l="0" t="0" r="0" b="0"/>
            </a:stretch>
          </a:blipFill>
        </p:spPr>
      </p:sp>
      <p:sp>
        <p:nvSpPr>
          <p:cNvPr name="TextBox 4" id="4"/>
          <p:cNvSpPr txBox="true"/>
          <p:nvPr/>
        </p:nvSpPr>
        <p:spPr>
          <a:xfrm rot="0">
            <a:off x="1028700" y="669007"/>
            <a:ext cx="8764600" cy="852736"/>
          </a:xfrm>
          <a:prstGeom prst="rect">
            <a:avLst/>
          </a:prstGeom>
        </p:spPr>
        <p:txBody>
          <a:bodyPr anchor="t" rtlCol="false" tIns="0" lIns="0" bIns="0" rIns="0">
            <a:spAutoFit/>
          </a:bodyPr>
          <a:lstStyle/>
          <a:p>
            <a:pPr algn="l">
              <a:lnSpc>
                <a:spcPts val="6310"/>
              </a:lnSpc>
            </a:pPr>
            <a:r>
              <a:rPr lang="en-US" sz="6505">
                <a:solidFill>
                  <a:srgbClr val="1D1B1A"/>
                </a:solidFill>
                <a:latin typeface="League Spartan"/>
                <a:ea typeface="League Spartan"/>
                <a:cs typeface="League Spartan"/>
                <a:sym typeface="League Spartan"/>
              </a:rPr>
              <a:t>KEY INSIGHTS</a:t>
            </a:r>
          </a:p>
        </p:txBody>
      </p:sp>
      <p:sp>
        <p:nvSpPr>
          <p:cNvPr name="TextBox 5" id="5"/>
          <p:cNvSpPr txBox="true"/>
          <p:nvPr/>
        </p:nvSpPr>
        <p:spPr>
          <a:xfrm rot="0">
            <a:off x="8168073" y="2098527"/>
            <a:ext cx="9091227" cy="1313181"/>
          </a:xfrm>
          <a:prstGeom prst="rect">
            <a:avLst/>
          </a:prstGeom>
        </p:spPr>
        <p:txBody>
          <a:bodyPr anchor="t" rtlCol="false" tIns="0" lIns="0" bIns="0" rIns="0">
            <a:spAutoFit/>
          </a:bodyPr>
          <a:lstStyle/>
          <a:p>
            <a:pPr algn="l">
              <a:lnSpc>
                <a:spcPts val="5319"/>
              </a:lnSpc>
              <a:spcBef>
                <a:spcPct val="0"/>
              </a:spcBef>
            </a:pPr>
            <a:r>
              <a:rPr lang="en-US" b="true" sz="3799" spc="-75">
                <a:solidFill>
                  <a:srgbClr val="D64351"/>
                </a:solidFill>
                <a:latin typeface="Open Sauce Bold"/>
                <a:ea typeface="Open Sauce Bold"/>
                <a:cs typeface="Open Sauce Bold"/>
                <a:sym typeface="Open Sauce Bold"/>
              </a:rPr>
              <a:t>Customer Demographic Dashboard - Revenue Insights </a:t>
            </a:r>
          </a:p>
        </p:txBody>
      </p:sp>
      <p:sp>
        <p:nvSpPr>
          <p:cNvPr name="TextBox 6" id="6"/>
          <p:cNvSpPr txBox="true"/>
          <p:nvPr/>
        </p:nvSpPr>
        <p:spPr>
          <a:xfrm rot="0">
            <a:off x="7967545" y="3684672"/>
            <a:ext cx="9291755" cy="3957956"/>
          </a:xfrm>
          <a:prstGeom prst="rect">
            <a:avLst/>
          </a:prstGeom>
        </p:spPr>
        <p:txBody>
          <a:bodyPr anchor="t" rtlCol="false" tIns="0" lIns="0" bIns="0" rIns="0">
            <a:spAutoFit/>
          </a:bodyPr>
          <a:lstStyle/>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This treemap reveals that the highest revenue comes from customers with unknown demographics, totaling ₹1,73,090.</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Female customers are the second-largest revenue source at ₹1,61,513, followed by male customers at ₹1,26,633. </a:t>
            </a:r>
          </a:p>
          <a:p>
            <a:pPr algn="just" marL="604513" indent="-302256" lvl="1">
              <a:lnSpc>
                <a:spcPts val="3919"/>
              </a:lnSpc>
              <a:buFont typeface="Arial"/>
              <a:buChar char="•"/>
            </a:pPr>
            <a:r>
              <a:rPr lang="en-US" sz="2799" spc="-55">
                <a:solidFill>
                  <a:srgbClr val="1D1B1A"/>
                </a:solidFill>
                <a:latin typeface="Open Sauce"/>
                <a:ea typeface="Open Sauce"/>
                <a:cs typeface="Open Sauce"/>
                <a:sym typeface="Open Sauce"/>
              </a:rPr>
              <a:t>Non-binary customers generated the least revenue, at ₹1,16,366.</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1028700" y="7764919"/>
            <a:ext cx="8723011" cy="1462856"/>
            <a:chOff x="0" y="0"/>
            <a:chExt cx="2297419" cy="385279"/>
          </a:xfrm>
        </p:grpSpPr>
        <p:sp>
          <p:nvSpPr>
            <p:cNvPr name="Freeform 4" id="4"/>
            <p:cNvSpPr/>
            <p:nvPr/>
          </p:nvSpPr>
          <p:spPr>
            <a:xfrm flipH="false" flipV="false" rot="0">
              <a:off x="0" y="0"/>
              <a:ext cx="2297419" cy="385279"/>
            </a:xfrm>
            <a:custGeom>
              <a:avLst/>
              <a:gdLst/>
              <a:ahLst/>
              <a:cxnLst/>
              <a:rect r="r" b="b" t="t" l="l"/>
              <a:pathLst>
                <a:path h="385279" w="2297419">
                  <a:moveTo>
                    <a:pt x="13313" y="0"/>
                  </a:moveTo>
                  <a:lnTo>
                    <a:pt x="2284106" y="0"/>
                  </a:lnTo>
                  <a:cubicBezTo>
                    <a:pt x="2287637" y="0"/>
                    <a:pt x="2291023" y="1403"/>
                    <a:pt x="2293520" y="3899"/>
                  </a:cubicBezTo>
                  <a:cubicBezTo>
                    <a:pt x="2296016" y="6396"/>
                    <a:pt x="2297419" y="9782"/>
                    <a:pt x="2297419" y="13313"/>
                  </a:cubicBezTo>
                  <a:lnTo>
                    <a:pt x="2297419" y="371966"/>
                  </a:lnTo>
                  <a:cubicBezTo>
                    <a:pt x="2297419" y="375497"/>
                    <a:pt x="2296016" y="378883"/>
                    <a:pt x="2293520" y="381380"/>
                  </a:cubicBezTo>
                  <a:cubicBezTo>
                    <a:pt x="2291023" y="383876"/>
                    <a:pt x="2287637" y="385279"/>
                    <a:pt x="2284106" y="385279"/>
                  </a:cubicBezTo>
                  <a:lnTo>
                    <a:pt x="13313" y="385279"/>
                  </a:lnTo>
                  <a:cubicBezTo>
                    <a:pt x="9782" y="385279"/>
                    <a:pt x="6396" y="383876"/>
                    <a:pt x="3899" y="381380"/>
                  </a:cubicBezTo>
                  <a:cubicBezTo>
                    <a:pt x="1403" y="378883"/>
                    <a:pt x="0" y="375497"/>
                    <a:pt x="0" y="371966"/>
                  </a:cubicBezTo>
                  <a:lnTo>
                    <a:pt x="0" y="13313"/>
                  </a:lnTo>
                  <a:cubicBezTo>
                    <a:pt x="0" y="9782"/>
                    <a:pt x="1403" y="6396"/>
                    <a:pt x="3899" y="3899"/>
                  </a:cubicBezTo>
                  <a:cubicBezTo>
                    <a:pt x="6396" y="1403"/>
                    <a:pt x="9782" y="0"/>
                    <a:pt x="13313" y="0"/>
                  </a:cubicBezTo>
                  <a:close/>
                </a:path>
              </a:pathLst>
            </a:custGeom>
            <a:solidFill>
              <a:srgbClr val="D64351"/>
            </a:solidFill>
            <a:ln w="19050" cap="sq">
              <a:solidFill>
                <a:srgbClr val="1D1B1A"/>
              </a:solidFill>
              <a:prstDash val="solid"/>
              <a:miter/>
            </a:ln>
          </p:spPr>
        </p:sp>
        <p:sp>
          <p:nvSpPr>
            <p:cNvPr name="TextBox 5" id="5"/>
            <p:cNvSpPr txBox="true"/>
            <p:nvPr/>
          </p:nvSpPr>
          <p:spPr>
            <a:xfrm>
              <a:off x="0" y="47625"/>
              <a:ext cx="2297419" cy="337654"/>
            </a:xfrm>
            <a:prstGeom prst="rect">
              <a:avLst/>
            </a:prstGeom>
          </p:spPr>
          <p:txBody>
            <a:bodyPr anchor="ctr" rtlCol="false" tIns="50800" lIns="50800" bIns="50800" rIns="50800"/>
            <a:lstStyle/>
            <a:p>
              <a:pPr algn="ctr">
                <a:lnSpc>
                  <a:spcPts val="1134"/>
                </a:lnSpc>
              </a:pPr>
            </a:p>
          </p:txBody>
        </p:sp>
      </p:grpSp>
      <p:sp>
        <p:nvSpPr>
          <p:cNvPr name="TextBox 6" id="6"/>
          <p:cNvSpPr txBox="true"/>
          <p:nvPr/>
        </p:nvSpPr>
        <p:spPr>
          <a:xfrm rot="0">
            <a:off x="16034591" y="766156"/>
            <a:ext cx="970584" cy="164593"/>
          </a:xfrm>
          <a:prstGeom prst="rect">
            <a:avLst/>
          </a:prstGeom>
        </p:spPr>
        <p:txBody>
          <a:bodyPr anchor="t" rtlCol="false" tIns="0" lIns="0" bIns="0" rIns="0">
            <a:spAutoFit/>
          </a:bodyPr>
          <a:lstStyle/>
          <a:p>
            <a:pPr algn="ctr">
              <a:lnSpc>
                <a:spcPts val="1134"/>
              </a:lnSpc>
            </a:pPr>
            <a:r>
              <a:rPr lang="en-US" b="true" sz="1400" spc="-28">
                <a:solidFill>
                  <a:srgbClr val="FFF8F8"/>
                </a:solidFill>
                <a:latin typeface="Open Sauce Bold"/>
                <a:ea typeface="Open Sauce Bold"/>
                <a:cs typeface="Open Sauce Bold"/>
                <a:sym typeface="Open Sauce Bold"/>
              </a:rPr>
              <a:t>Contact</a:t>
            </a:r>
          </a:p>
        </p:txBody>
      </p:sp>
      <p:sp>
        <p:nvSpPr>
          <p:cNvPr name="TextBox 7" id="7"/>
          <p:cNvSpPr txBox="true"/>
          <p:nvPr/>
        </p:nvSpPr>
        <p:spPr>
          <a:xfrm rot="0">
            <a:off x="1028700" y="666921"/>
            <a:ext cx="16670768" cy="856907"/>
          </a:xfrm>
          <a:prstGeom prst="rect">
            <a:avLst/>
          </a:prstGeom>
        </p:spPr>
        <p:txBody>
          <a:bodyPr anchor="t" rtlCol="false" tIns="0" lIns="0" bIns="0" rIns="0">
            <a:spAutoFit/>
          </a:bodyPr>
          <a:lstStyle/>
          <a:p>
            <a:pPr algn="l">
              <a:lnSpc>
                <a:spcPts val="6314"/>
              </a:lnSpc>
            </a:pPr>
            <a:r>
              <a:rPr lang="en-US" sz="6509">
                <a:solidFill>
                  <a:srgbClr val="1D1B1A"/>
                </a:solidFill>
                <a:latin typeface="League Spartan"/>
                <a:ea typeface="League Spartan"/>
                <a:cs typeface="League Spartan"/>
                <a:sym typeface="League Spartan"/>
              </a:rPr>
              <a:t>SUGGESTIONS </a:t>
            </a:r>
          </a:p>
        </p:txBody>
      </p:sp>
      <p:grpSp>
        <p:nvGrpSpPr>
          <p:cNvPr name="Group 8" id="8"/>
          <p:cNvGrpSpPr/>
          <p:nvPr/>
        </p:nvGrpSpPr>
        <p:grpSpPr>
          <a:xfrm rot="0">
            <a:off x="14068183" y="2796686"/>
            <a:ext cx="3184401" cy="3202081"/>
            <a:chOff x="0" y="0"/>
            <a:chExt cx="838690" cy="843346"/>
          </a:xfrm>
        </p:grpSpPr>
        <p:sp>
          <p:nvSpPr>
            <p:cNvPr name="Freeform 9" id="9"/>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D64351"/>
            </a:solidFill>
            <a:ln w="19050" cap="sq">
              <a:solidFill>
                <a:srgbClr val="1D1B1A"/>
              </a:solidFill>
              <a:prstDash val="solid"/>
              <a:miter/>
            </a:ln>
          </p:spPr>
        </p:sp>
        <p:sp>
          <p:nvSpPr>
            <p:cNvPr name="TextBox 10" id="10"/>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1" id="11"/>
          <p:cNvGrpSpPr/>
          <p:nvPr/>
        </p:nvGrpSpPr>
        <p:grpSpPr>
          <a:xfrm rot="0">
            <a:off x="10888259" y="2796686"/>
            <a:ext cx="3184401" cy="3202081"/>
            <a:chOff x="0" y="0"/>
            <a:chExt cx="838690" cy="843346"/>
          </a:xfrm>
        </p:grpSpPr>
        <p:sp>
          <p:nvSpPr>
            <p:cNvPr name="Freeform 12" id="12"/>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13" id="13"/>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sp>
        <p:nvSpPr>
          <p:cNvPr name="TextBox 14" id="14"/>
          <p:cNvSpPr txBox="true"/>
          <p:nvPr/>
        </p:nvSpPr>
        <p:spPr>
          <a:xfrm rot="0">
            <a:off x="10890498" y="3702240"/>
            <a:ext cx="3177685" cy="1553273"/>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Revise Marketing and Sales Strategies</a:t>
            </a:r>
          </a:p>
        </p:txBody>
      </p:sp>
      <p:sp>
        <p:nvSpPr>
          <p:cNvPr name="TextBox 15" id="15"/>
          <p:cNvSpPr txBox="true"/>
          <p:nvPr/>
        </p:nvSpPr>
        <p:spPr>
          <a:xfrm rot="0">
            <a:off x="14068183" y="3702240"/>
            <a:ext cx="3184401" cy="1553273"/>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Increase Production Efficiency</a:t>
            </a:r>
          </a:p>
        </p:txBody>
      </p:sp>
      <p:grpSp>
        <p:nvGrpSpPr>
          <p:cNvPr name="Group 16" id="16"/>
          <p:cNvGrpSpPr/>
          <p:nvPr/>
        </p:nvGrpSpPr>
        <p:grpSpPr>
          <a:xfrm rot="0">
            <a:off x="14074899" y="5998766"/>
            <a:ext cx="3184401" cy="3202081"/>
            <a:chOff x="0" y="0"/>
            <a:chExt cx="838690" cy="843346"/>
          </a:xfrm>
        </p:grpSpPr>
        <p:sp>
          <p:nvSpPr>
            <p:cNvPr name="Freeform 17" id="17"/>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18" id="18"/>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9" id="19"/>
          <p:cNvGrpSpPr/>
          <p:nvPr/>
        </p:nvGrpSpPr>
        <p:grpSpPr>
          <a:xfrm rot="0">
            <a:off x="10894975" y="5998766"/>
            <a:ext cx="3184401" cy="3202081"/>
            <a:chOff x="0" y="0"/>
            <a:chExt cx="838690" cy="843346"/>
          </a:xfrm>
        </p:grpSpPr>
        <p:sp>
          <p:nvSpPr>
            <p:cNvPr name="Freeform 20" id="20"/>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D64351"/>
            </a:solidFill>
            <a:ln w="19050" cap="sq">
              <a:solidFill>
                <a:srgbClr val="1D1B1A"/>
              </a:solidFill>
              <a:prstDash val="solid"/>
              <a:miter/>
            </a:ln>
          </p:spPr>
        </p:sp>
        <p:sp>
          <p:nvSpPr>
            <p:cNvPr name="TextBox 21" id="21"/>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sp>
        <p:nvSpPr>
          <p:cNvPr name="TextBox 22" id="22"/>
          <p:cNvSpPr txBox="true"/>
          <p:nvPr/>
        </p:nvSpPr>
        <p:spPr>
          <a:xfrm rot="0">
            <a:off x="10894975" y="6794595"/>
            <a:ext cx="3173208" cy="1553273"/>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Switch to better data collection methods</a:t>
            </a:r>
          </a:p>
        </p:txBody>
      </p:sp>
      <p:sp>
        <p:nvSpPr>
          <p:cNvPr name="TextBox 23" id="23"/>
          <p:cNvSpPr txBox="true"/>
          <p:nvPr/>
        </p:nvSpPr>
        <p:spPr>
          <a:xfrm rot="0">
            <a:off x="14466448" y="7056533"/>
            <a:ext cx="2401302"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Diversify carrier usage</a:t>
            </a:r>
          </a:p>
        </p:txBody>
      </p:sp>
      <p:grpSp>
        <p:nvGrpSpPr>
          <p:cNvPr name="Group 24" id="24"/>
          <p:cNvGrpSpPr/>
          <p:nvPr/>
        </p:nvGrpSpPr>
        <p:grpSpPr>
          <a:xfrm rot="0">
            <a:off x="1028700" y="2796686"/>
            <a:ext cx="8723011" cy="4968233"/>
            <a:chOff x="0" y="0"/>
            <a:chExt cx="4529325" cy="2579699"/>
          </a:xfrm>
        </p:grpSpPr>
        <p:sp>
          <p:nvSpPr>
            <p:cNvPr name="Freeform 25" id="25"/>
            <p:cNvSpPr/>
            <p:nvPr/>
          </p:nvSpPr>
          <p:spPr>
            <a:xfrm flipH="false" flipV="false" rot="0">
              <a:off x="0" y="0"/>
              <a:ext cx="4529325" cy="2579699"/>
            </a:xfrm>
            <a:custGeom>
              <a:avLst/>
              <a:gdLst/>
              <a:ahLst/>
              <a:cxnLst/>
              <a:rect r="r" b="b" t="t" l="l"/>
              <a:pathLst>
                <a:path h="2579699" w="4529325">
                  <a:moveTo>
                    <a:pt x="13313" y="0"/>
                  </a:moveTo>
                  <a:lnTo>
                    <a:pt x="4516012" y="0"/>
                  </a:lnTo>
                  <a:cubicBezTo>
                    <a:pt x="4519543" y="0"/>
                    <a:pt x="4522929" y="1403"/>
                    <a:pt x="4525425" y="3899"/>
                  </a:cubicBezTo>
                  <a:cubicBezTo>
                    <a:pt x="4527922" y="6396"/>
                    <a:pt x="4529325" y="9782"/>
                    <a:pt x="4529325" y="13313"/>
                  </a:cubicBezTo>
                  <a:lnTo>
                    <a:pt x="4529325" y="2566386"/>
                  </a:lnTo>
                  <a:cubicBezTo>
                    <a:pt x="4529325" y="2569917"/>
                    <a:pt x="4527922" y="2573303"/>
                    <a:pt x="4525425" y="2575800"/>
                  </a:cubicBezTo>
                  <a:cubicBezTo>
                    <a:pt x="4522929" y="2578296"/>
                    <a:pt x="4519543" y="2579699"/>
                    <a:pt x="4516012" y="2579699"/>
                  </a:cubicBezTo>
                  <a:lnTo>
                    <a:pt x="13313" y="2579699"/>
                  </a:lnTo>
                  <a:cubicBezTo>
                    <a:pt x="9782" y="2579699"/>
                    <a:pt x="6396" y="2578296"/>
                    <a:pt x="3899" y="2575800"/>
                  </a:cubicBezTo>
                  <a:cubicBezTo>
                    <a:pt x="1403" y="2573303"/>
                    <a:pt x="0" y="2569917"/>
                    <a:pt x="0" y="2566386"/>
                  </a:cubicBezTo>
                  <a:lnTo>
                    <a:pt x="0" y="13313"/>
                  </a:lnTo>
                  <a:cubicBezTo>
                    <a:pt x="0" y="9782"/>
                    <a:pt x="1403" y="6396"/>
                    <a:pt x="3899" y="3899"/>
                  </a:cubicBezTo>
                  <a:cubicBezTo>
                    <a:pt x="6396" y="1403"/>
                    <a:pt x="9782" y="0"/>
                    <a:pt x="13313" y="0"/>
                  </a:cubicBezTo>
                  <a:close/>
                </a:path>
              </a:pathLst>
            </a:custGeom>
            <a:blipFill>
              <a:blip r:embed="rId2"/>
              <a:stretch>
                <a:fillRect l="-2372" t="0" r="-2372" b="0"/>
              </a:stretch>
            </a:blipFill>
          </p:spPr>
        </p:sp>
      </p:grpSp>
      <p:grpSp>
        <p:nvGrpSpPr>
          <p:cNvPr name="Group 26" id="26"/>
          <p:cNvGrpSpPr/>
          <p:nvPr/>
        </p:nvGrpSpPr>
        <p:grpSpPr>
          <a:xfrm rot="0">
            <a:off x="4819284" y="7193997"/>
            <a:ext cx="1141844" cy="114184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4351"/>
            </a:solidFill>
          </p:spPr>
        </p:sp>
        <p:sp>
          <p:nvSpPr>
            <p:cNvPr name="TextBox 28" id="28"/>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29" id="29"/>
          <p:cNvSpPr/>
          <p:nvPr/>
        </p:nvSpPr>
        <p:spPr>
          <a:xfrm flipH="false" flipV="false" rot="0">
            <a:off x="4950038" y="7324751"/>
            <a:ext cx="880335" cy="880335"/>
          </a:xfrm>
          <a:custGeom>
            <a:avLst/>
            <a:gdLst/>
            <a:ahLst/>
            <a:cxnLst/>
            <a:rect r="r" b="b" t="t" l="l"/>
            <a:pathLst>
              <a:path h="880335" w="880335">
                <a:moveTo>
                  <a:pt x="0" y="0"/>
                </a:moveTo>
                <a:lnTo>
                  <a:pt x="880335" y="0"/>
                </a:lnTo>
                <a:lnTo>
                  <a:pt x="880335" y="880336"/>
                </a:lnTo>
                <a:lnTo>
                  <a:pt x="0" y="8803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1028700" y="2382385"/>
            <a:ext cx="8809570" cy="6875915"/>
            <a:chOff x="0" y="0"/>
            <a:chExt cx="2320216" cy="1810941"/>
          </a:xfrm>
        </p:grpSpPr>
        <p:sp>
          <p:nvSpPr>
            <p:cNvPr name="Freeform 4" id="4"/>
            <p:cNvSpPr/>
            <p:nvPr/>
          </p:nvSpPr>
          <p:spPr>
            <a:xfrm flipH="false" flipV="false" rot="0">
              <a:off x="0" y="0"/>
              <a:ext cx="2320216" cy="1810941"/>
            </a:xfrm>
            <a:custGeom>
              <a:avLst/>
              <a:gdLst/>
              <a:ahLst/>
              <a:cxnLst/>
              <a:rect r="r" b="b" t="t" l="l"/>
              <a:pathLst>
                <a:path h="1810941" w="2320216">
                  <a:moveTo>
                    <a:pt x="13182" y="0"/>
                  </a:moveTo>
                  <a:lnTo>
                    <a:pt x="2307034" y="0"/>
                  </a:lnTo>
                  <a:cubicBezTo>
                    <a:pt x="2314314" y="0"/>
                    <a:pt x="2320216" y="5902"/>
                    <a:pt x="2320216" y="13182"/>
                  </a:cubicBezTo>
                  <a:lnTo>
                    <a:pt x="2320216" y="1797758"/>
                  </a:lnTo>
                  <a:cubicBezTo>
                    <a:pt x="2320216" y="1805039"/>
                    <a:pt x="2314314" y="1810941"/>
                    <a:pt x="2307034" y="1810941"/>
                  </a:cubicBezTo>
                  <a:lnTo>
                    <a:pt x="13182" y="1810941"/>
                  </a:lnTo>
                  <a:cubicBezTo>
                    <a:pt x="5902" y="1810941"/>
                    <a:pt x="0" y="1805039"/>
                    <a:pt x="0" y="1797758"/>
                  </a:cubicBezTo>
                  <a:lnTo>
                    <a:pt x="0" y="13182"/>
                  </a:lnTo>
                  <a:cubicBezTo>
                    <a:pt x="0" y="5902"/>
                    <a:pt x="5902" y="0"/>
                    <a:pt x="13182" y="0"/>
                  </a:cubicBezTo>
                  <a:close/>
                </a:path>
              </a:pathLst>
            </a:custGeom>
            <a:solidFill>
              <a:srgbClr val="000000">
                <a:alpha val="0"/>
              </a:srgbClr>
            </a:solidFill>
            <a:ln w="19050" cap="sq">
              <a:solidFill>
                <a:srgbClr val="1D1B1A"/>
              </a:solidFill>
              <a:prstDash val="solid"/>
              <a:miter/>
            </a:ln>
          </p:spPr>
        </p:sp>
        <p:sp>
          <p:nvSpPr>
            <p:cNvPr name="TextBox 5" id="5"/>
            <p:cNvSpPr txBox="true"/>
            <p:nvPr/>
          </p:nvSpPr>
          <p:spPr>
            <a:xfrm>
              <a:off x="0" y="47625"/>
              <a:ext cx="2320216" cy="1763316"/>
            </a:xfrm>
            <a:prstGeom prst="rect">
              <a:avLst/>
            </a:prstGeom>
          </p:spPr>
          <p:txBody>
            <a:bodyPr anchor="ctr" rtlCol="false" tIns="50800" lIns="50800" bIns="50800" rIns="50800"/>
            <a:lstStyle/>
            <a:p>
              <a:pPr algn="ctr">
                <a:lnSpc>
                  <a:spcPts val="1134"/>
                </a:lnSpc>
              </a:pPr>
            </a:p>
          </p:txBody>
        </p:sp>
      </p:grpSp>
      <p:sp>
        <p:nvSpPr>
          <p:cNvPr name="Freeform 6" id="6"/>
          <p:cNvSpPr/>
          <p:nvPr/>
        </p:nvSpPr>
        <p:spPr>
          <a:xfrm flipH="false" flipV="false" rot="0">
            <a:off x="10720973" y="2793990"/>
            <a:ext cx="1019292" cy="1019292"/>
          </a:xfrm>
          <a:custGeom>
            <a:avLst/>
            <a:gdLst/>
            <a:ahLst/>
            <a:cxnLst/>
            <a:rect r="r" b="b" t="t" l="l"/>
            <a:pathLst>
              <a:path h="1019292" w="1019292">
                <a:moveTo>
                  <a:pt x="0" y="0"/>
                </a:moveTo>
                <a:lnTo>
                  <a:pt x="1019293" y="0"/>
                </a:lnTo>
                <a:lnTo>
                  <a:pt x="1019293" y="1019292"/>
                </a:lnTo>
                <a:lnTo>
                  <a:pt x="0" y="1019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746381" y="4257913"/>
            <a:ext cx="993884" cy="993884"/>
          </a:xfrm>
          <a:custGeom>
            <a:avLst/>
            <a:gdLst/>
            <a:ahLst/>
            <a:cxnLst/>
            <a:rect r="r" b="b" t="t" l="l"/>
            <a:pathLst>
              <a:path h="993884" w="993884">
                <a:moveTo>
                  <a:pt x="0" y="0"/>
                </a:moveTo>
                <a:lnTo>
                  <a:pt x="993885" y="0"/>
                </a:lnTo>
                <a:lnTo>
                  <a:pt x="993885" y="993884"/>
                </a:lnTo>
                <a:lnTo>
                  <a:pt x="0" y="993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66812" y="2940795"/>
            <a:ext cx="7733346" cy="5767640"/>
            <a:chOff x="0" y="0"/>
            <a:chExt cx="1946530" cy="1451750"/>
          </a:xfrm>
        </p:grpSpPr>
        <p:sp>
          <p:nvSpPr>
            <p:cNvPr name="Freeform 9" id="9"/>
            <p:cNvSpPr/>
            <p:nvPr/>
          </p:nvSpPr>
          <p:spPr>
            <a:xfrm flipH="false" flipV="false" rot="0">
              <a:off x="0" y="0"/>
              <a:ext cx="1946530" cy="1451750"/>
            </a:xfrm>
            <a:custGeom>
              <a:avLst/>
              <a:gdLst/>
              <a:ahLst/>
              <a:cxnLst/>
              <a:rect r="r" b="b" t="t" l="l"/>
              <a:pathLst>
                <a:path h="1451750" w="1946530">
                  <a:moveTo>
                    <a:pt x="15017" y="0"/>
                  </a:moveTo>
                  <a:lnTo>
                    <a:pt x="1931513" y="0"/>
                  </a:lnTo>
                  <a:cubicBezTo>
                    <a:pt x="1939807" y="0"/>
                    <a:pt x="1946530" y="6723"/>
                    <a:pt x="1946530" y="15017"/>
                  </a:cubicBezTo>
                  <a:lnTo>
                    <a:pt x="1946530" y="1436733"/>
                  </a:lnTo>
                  <a:cubicBezTo>
                    <a:pt x="1946530" y="1445027"/>
                    <a:pt x="1939807" y="1451750"/>
                    <a:pt x="1931513" y="1451750"/>
                  </a:cubicBezTo>
                  <a:lnTo>
                    <a:pt x="15017" y="1451750"/>
                  </a:lnTo>
                  <a:cubicBezTo>
                    <a:pt x="6723" y="1451750"/>
                    <a:pt x="0" y="1445027"/>
                    <a:pt x="0" y="1436733"/>
                  </a:cubicBezTo>
                  <a:lnTo>
                    <a:pt x="0" y="15017"/>
                  </a:lnTo>
                  <a:cubicBezTo>
                    <a:pt x="0" y="6723"/>
                    <a:pt x="6723" y="0"/>
                    <a:pt x="15017" y="0"/>
                  </a:cubicBezTo>
                  <a:close/>
                </a:path>
              </a:pathLst>
            </a:custGeom>
            <a:blipFill>
              <a:blip r:embed="rId6"/>
              <a:stretch>
                <a:fillRect l="0" t="-50624" r="0" b="-50624"/>
              </a:stretch>
            </a:blipFill>
          </p:spPr>
        </p:sp>
      </p:grpSp>
      <p:sp>
        <p:nvSpPr>
          <p:cNvPr name="Freeform 10" id="10"/>
          <p:cNvSpPr/>
          <p:nvPr/>
        </p:nvSpPr>
        <p:spPr>
          <a:xfrm flipH="false" flipV="false" rot="0">
            <a:off x="10738178" y="5699472"/>
            <a:ext cx="984883" cy="984883"/>
          </a:xfrm>
          <a:custGeom>
            <a:avLst/>
            <a:gdLst/>
            <a:ahLst/>
            <a:cxnLst/>
            <a:rect r="r" b="b" t="t" l="l"/>
            <a:pathLst>
              <a:path h="984883" w="984883">
                <a:moveTo>
                  <a:pt x="0" y="0"/>
                </a:moveTo>
                <a:lnTo>
                  <a:pt x="984883" y="0"/>
                </a:lnTo>
                <a:lnTo>
                  <a:pt x="984883" y="984884"/>
                </a:lnTo>
                <a:lnTo>
                  <a:pt x="0" y="98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720973" y="7132031"/>
            <a:ext cx="990849" cy="990849"/>
          </a:xfrm>
          <a:custGeom>
            <a:avLst/>
            <a:gdLst/>
            <a:ahLst/>
            <a:cxnLst/>
            <a:rect r="r" b="b" t="t" l="l"/>
            <a:pathLst>
              <a:path h="990849" w="990849">
                <a:moveTo>
                  <a:pt x="0" y="0"/>
                </a:moveTo>
                <a:lnTo>
                  <a:pt x="990850" y="0"/>
                </a:lnTo>
                <a:lnTo>
                  <a:pt x="990850" y="990849"/>
                </a:lnTo>
                <a:lnTo>
                  <a:pt x="0" y="990849"/>
                </a:lnTo>
                <a:lnTo>
                  <a:pt x="0" y="0"/>
                </a:lnTo>
                <a:close/>
              </a:path>
            </a:pathLst>
          </a:custGeom>
          <a:blipFill>
            <a:blip r:embed="rId9"/>
            <a:stretch>
              <a:fillRect l="0" t="0" r="0" b="0"/>
            </a:stretch>
          </a:blipFill>
        </p:spPr>
      </p:sp>
      <p:sp>
        <p:nvSpPr>
          <p:cNvPr name="TextBox 12" id="12"/>
          <p:cNvSpPr txBox="true"/>
          <p:nvPr/>
        </p:nvSpPr>
        <p:spPr>
          <a:xfrm rot="0">
            <a:off x="11994430" y="2938511"/>
            <a:ext cx="5187823" cy="692150"/>
          </a:xfrm>
          <a:prstGeom prst="rect">
            <a:avLst/>
          </a:prstGeom>
        </p:spPr>
        <p:txBody>
          <a:bodyPr anchor="t" rtlCol="false" tIns="0" lIns="0" bIns="0" rIns="0">
            <a:spAutoFit/>
          </a:bodyPr>
          <a:lstStyle/>
          <a:p>
            <a:pPr algn="l">
              <a:lnSpc>
                <a:spcPts val="2799"/>
              </a:lnSpc>
              <a:spcBef>
                <a:spcPct val="0"/>
              </a:spcBef>
            </a:pPr>
            <a:r>
              <a:rPr lang="en-US" sz="1999" u="sng">
                <a:solidFill>
                  <a:srgbClr val="000000"/>
                </a:solidFill>
                <a:latin typeface="Open Sauce"/>
                <a:ea typeface="Open Sauce"/>
                <a:cs typeface="Open Sauce"/>
                <a:sym typeface="Open Sauce"/>
                <a:hlinkClick r:id="rId10" tooltip="https://neon.zapfolio.in/somya_agrawal936"/>
              </a:rPr>
              <a:t>HTTPS://NEON.ZAPFOLIO.IN/SOMYA_AGRAWAL936</a:t>
            </a:r>
          </a:p>
        </p:txBody>
      </p:sp>
      <p:sp>
        <p:nvSpPr>
          <p:cNvPr name="TextBox 13" id="13"/>
          <p:cNvSpPr txBox="true"/>
          <p:nvPr/>
        </p:nvSpPr>
        <p:spPr>
          <a:xfrm rot="0">
            <a:off x="11994430" y="4512559"/>
            <a:ext cx="5187823" cy="339725"/>
          </a:xfrm>
          <a:prstGeom prst="rect">
            <a:avLst/>
          </a:prstGeom>
        </p:spPr>
        <p:txBody>
          <a:bodyPr anchor="t" rtlCol="false" tIns="0" lIns="0" bIns="0" rIns="0">
            <a:spAutoFit/>
          </a:bodyPr>
          <a:lstStyle/>
          <a:p>
            <a:pPr algn="l">
              <a:lnSpc>
                <a:spcPts val="2799"/>
              </a:lnSpc>
            </a:pPr>
            <a:r>
              <a:rPr lang="en-US" sz="1999" u="sng">
                <a:solidFill>
                  <a:srgbClr val="000000"/>
                </a:solidFill>
                <a:latin typeface="Open Sauce"/>
                <a:ea typeface="Open Sauce"/>
                <a:cs typeface="Open Sauce"/>
                <a:sym typeface="Open Sauce"/>
                <a:hlinkClick r:id="rId11" tooltip="mailto:somya.agrawal936@gmail.com"/>
              </a:rPr>
              <a:t>SOMYA.AGRAWAL936@GMAIL.COM</a:t>
            </a:r>
          </a:p>
        </p:txBody>
      </p:sp>
      <p:sp>
        <p:nvSpPr>
          <p:cNvPr name="TextBox 14" id="14"/>
          <p:cNvSpPr txBox="true"/>
          <p:nvPr/>
        </p:nvSpPr>
        <p:spPr>
          <a:xfrm rot="0">
            <a:off x="11994430" y="5826789"/>
            <a:ext cx="5187823" cy="692150"/>
          </a:xfrm>
          <a:prstGeom prst="rect">
            <a:avLst/>
          </a:prstGeom>
        </p:spPr>
        <p:txBody>
          <a:bodyPr anchor="t" rtlCol="false" tIns="0" lIns="0" bIns="0" rIns="0">
            <a:spAutoFit/>
          </a:bodyPr>
          <a:lstStyle/>
          <a:p>
            <a:pPr algn="l">
              <a:lnSpc>
                <a:spcPts val="2799"/>
              </a:lnSpc>
            </a:pPr>
            <a:r>
              <a:rPr lang="en-US" sz="1999" u="sng">
                <a:solidFill>
                  <a:srgbClr val="000000"/>
                </a:solidFill>
                <a:latin typeface="Open Sauce"/>
                <a:ea typeface="Open Sauce"/>
                <a:cs typeface="Open Sauce"/>
                <a:sym typeface="Open Sauce"/>
                <a:hlinkClick r:id="rId12" tooltip="https://www.linkedin.com/in/somya-agrawal-analyst/"/>
              </a:rPr>
              <a:t>HTTPS://WWW.LINKEDIN.COM/IN/SOMYA-AGRAWAL-ANALYST/</a:t>
            </a:r>
          </a:p>
        </p:txBody>
      </p:sp>
      <p:sp>
        <p:nvSpPr>
          <p:cNvPr name="TextBox 15" id="15"/>
          <p:cNvSpPr txBox="true"/>
          <p:nvPr/>
        </p:nvSpPr>
        <p:spPr>
          <a:xfrm rot="0">
            <a:off x="11994430" y="7319039"/>
            <a:ext cx="5341916" cy="692150"/>
          </a:xfrm>
          <a:prstGeom prst="rect">
            <a:avLst/>
          </a:prstGeom>
        </p:spPr>
        <p:txBody>
          <a:bodyPr anchor="t" rtlCol="false" tIns="0" lIns="0" bIns="0" rIns="0">
            <a:spAutoFit/>
          </a:bodyPr>
          <a:lstStyle/>
          <a:p>
            <a:pPr algn="l">
              <a:lnSpc>
                <a:spcPts val="2799"/>
              </a:lnSpc>
            </a:pPr>
            <a:r>
              <a:rPr lang="en-US" sz="1999" u="sng">
                <a:solidFill>
                  <a:srgbClr val="000000"/>
                </a:solidFill>
                <a:latin typeface="Open Sauce"/>
                <a:ea typeface="Open Sauce"/>
                <a:cs typeface="Open Sauce"/>
                <a:sym typeface="Open Sauce"/>
                <a:hlinkClick r:id="rId13" tooltip="https://github.com/Somya-Agrawal-9/"/>
              </a:rPr>
              <a:t>HTTPS://GITHUB.COM/SOMYA-AGRAWAL-9/</a:t>
            </a:r>
          </a:p>
        </p:txBody>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8010349" y="2190380"/>
            <a:ext cx="9248951" cy="4645678"/>
            <a:chOff x="0" y="0"/>
            <a:chExt cx="2435938" cy="1223553"/>
          </a:xfrm>
        </p:grpSpPr>
        <p:sp>
          <p:nvSpPr>
            <p:cNvPr name="Freeform 4" id="4"/>
            <p:cNvSpPr/>
            <p:nvPr/>
          </p:nvSpPr>
          <p:spPr>
            <a:xfrm flipH="false" flipV="false" rot="0">
              <a:off x="0" y="0"/>
              <a:ext cx="2435938" cy="1223553"/>
            </a:xfrm>
            <a:custGeom>
              <a:avLst/>
              <a:gdLst/>
              <a:ahLst/>
              <a:cxnLst/>
              <a:rect r="r" b="b" t="t" l="l"/>
              <a:pathLst>
                <a:path h="1223553" w="2435938">
                  <a:moveTo>
                    <a:pt x="12556" y="0"/>
                  </a:moveTo>
                  <a:lnTo>
                    <a:pt x="2423382" y="0"/>
                  </a:lnTo>
                  <a:cubicBezTo>
                    <a:pt x="2430317" y="0"/>
                    <a:pt x="2435938" y="5621"/>
                    <a:pt x="2435938" y="12556"/>
                  </a:cubicBezTo>
                  <a:lnTo>
                    <a:pt x="2435938" y="1210997"/>
                  </a:lnTo>
                  <a:cubicBezTo>
                    <a:pt x="2435938" y="1217932"/>
                    <a:pt x="2430317" y="1223553"/>
                    <a:pt x="2423382" y="1223553"/>
                  </a:cubicBezTo>
                  <a:lnTo>
                    <a:pt x="12556" y="1223553"/>
                  </a:lnTo>
                  <a:cubicBezTo>
                    <a:pt x="5621" y="1223553"/>
                    <a:pt x="0" y="1217932"/>
                    <a:pt x="0" y="1210997"/>
                  </a:cubicBezTo>
                  <a:lnTo>
                    <a:pt x="0" y="12556"/>
                  </a:lnTo>
                  <a:cubicBezTo>
                    <a:pt x="0" y="5621"/>
                    <a:pt x="5621" y="0"/>
                    <a:pt x="12556" y="0"/>
                  </a:cubicBezTo>
                  <a:close/>
                </a:path>
              </a:pathLst>
            </a:custGeom>
            <a:solidFill>
              <a:srgbClr val="D64351"/>
            </a:solidFill>
            <a:ln w="19050" cap="sq">
              <a:solidFill>
                <a:srgbClr val="1D1B1A"/>
              </a:solidFill>
              <a:prstDash val="solid"/>
              <a:miter/>
            </a:ln>
          </p:spPr>
        </p:sp>
        <p:sp>
          <p:nvSpPr>
            <p:cNvPr name="TextBox 5" id="5"/>
            <p:cNvSpPr txBox="true"/>
            <p:nvPr/>
          </p:nvSpPr>
          <p:spPr>
            <a:xfrm>
              <a:off x="0" y="47625"/>
              <a:ext cx="2435938" cy="1175928"/>
            </a:xfrm>
            <a:prstGeom prst="rect">
              <a:avLst/>
            </a:prstGeom>
          </p:spPr>
          <p:txBody>
            <a:bodyPr anchor="ctr" rtlCol="false" tIns="50800" lIns="50800" bIns="50800" rIns="50800"/>
            <a:lstStyle/>
            <a:p>
              <a:pPr algn="ctr">
                <a:lnSpc>
                  <a:spcPts val="1134"/>
                </a:lnSpc>
              </a:pPr>
            </a:p>
          </p:txBody>
        </p:sp>
      </p:grpSp>
      <p:grpSp>
        <p:nvGrpSpPr>
          <p:cNvPr name="Group 6" id="6"/>
          <p:cNvGrpSpPr/>
          <p:nvPr/>
        </p:nvGrpSpPr>
        <p:grpSpPr>
          <a:xfrm rot="0">
            <a:off x="8292227" y="2520315"/>
            <a:ext cx="8685194" cy="3985808"/>
            <a:chOff x="0" y="0"/>
            <a:chExt cx="17534378" cy="8046874"/>
          </a:xfrm>
        </p:grpSpPr>
        <p:sp>
          <p:nvSpPr>
            <p:cNvPr name="Freeform 7" id="7"/>
            <p:cNvSpPr/>
            <p:nvPr/>
          </p:nvSpPr>
          <p:spPr>
            <a:xfrm flipH="false" flipV="false" rot="0">
              <a:off x="0" y="0"/>
              <a:ext cx="17534378" cy="8046874"/>
            </a:xfrm>
            <a:custGeom>
              <a:avLst/>
              <a:gdLst/>
              <a:ahLst/>
              <a:cxnLst/>
              <a:rect r="r" b="b" t="t" l="l"/>
              <a:pathLst>
                <a:path h="8046874" w="17534378">
                  <a:moveTo>
                    <a:pt x="17534378" y="192971"/>
                  </a:moveTo>
                  <a:lnTo>
                    <a:pt x="17534378" y="7853904"/>
                  </a:lnTo>
                  <a:cubicBezTo>
                    <a:pt x="17534378" y="7960520"/>
                    <a:pt x="17402944" y="8046874"/>
                    <a:pt x="17240670" y="8046874"/>
                  </a:cubicBezTo>
                  <a:lnTo>
                    <a:pt x="293708" y="8046874"/>
                  </a:lnTo>
                  <a:cubicBezTo>
                    <a:pt x="131434" y="8046874"/>
                    <a:pt x="0" y="7960520"/>
                    <a:pt x="0" y="7853904"/>
                  </a:cubicBezTo>
                  <a:lnTo>
                    <a:pt x="0" y="192971"/>
                  </a:lnTo>
                  <a:cubicBezTo>
                    <a:pt x="0" y="86354"/>
                    <a:pt x="131434" y="0"/>
                    <a:pt x="293708" y="0"/>
                  </a:cubicBezTo>
                  <a:lnTo>
                    <a:pt x="17240670" y="0"/>
                  </a:lnTo>
                  <a:cubicBezTo>
                    <a:pt x="17402944" y="0"/>
                    <a:pt x="17534378" y="86354"/>
                    <a:pt x="17534378" y="192971"/>
                  </a:cubicBezTo>
                  <a:close/>
                </a:path>
              </a:pathLst>
            </a:custGeom>
            <a:blipFill>
              <a:blip r:embed="rId2"/>
              <a:stretch>
                <a:fillRect l="0" t="-22616" r="0" b="-22616"/>
              </a:stretch>
            </a:blipFill>
          </p:spPr>
        </p:sp>
      </p:grpSp>
      <p:sp>
        <p:nvSpPr>
          <p:cNvPr name="TextBox 8" id="8"/>
          <p:cNvSpPr txBox="true"/>
          <p:nvPr/>
        </p:nvSpPr>
        <p:spPr>
          <a:xfrm rot="0">
            <a:off x="6017728" y="667067"/>
            <a:ext cx="6909120" cy="856616"/>
          </a:xfrm>
          <a:prstGeom prst="rect">
            <a:avLst/>
          </a:prstGeom>
        </p:spPr>
        <p:txBody>
          <a:bodyPr anchor="t" rtlCol="false" tIns="0" lIns="0" bIns="0" rIns="0">
            <a:spAutoFit/>
          </a:bodyPr>
          <a:lstStyle/>
          <a:p>
            <a:pPr algn="l">
              <a:lnSpc>
                <a:spcPts val="6305"/>
              </a:lnSpc>
            </a:pPr>
            <a:r>
              <a:rPr lang="en-US" sz="6500">
                <a:solidFill>
                  <a:srgbClr val="1D1B1A"/>
                </a:solidFill>
                <a:latin typeface="League Spartan"/>
                <a:ea typeface="League Spartan"/>
                <a:cs typeface="League Spartan"/>
                <a:sym typeface="League Spartan"/>
              </a:rPr>
              <a:t>INTRODUCTION</a:t>
            </a:r>
          </a:p>
        </p:txBody>
      </p:sp>
      <p:sp>
        <p:nvSpPr>
          <p:cNvPr name="TextBox 9" id="9"/>
          <p:cNvSpPr txBox="true"/>
          <p:nvPr/>
        </p:nvSpPr>
        <p:spPr>
          <a:xfrm rot="0">
            <a:off x="1028700" y="6439448"/>
            <a:ext cx="6348693" cy="2472056"/>
          </a:xfrm>
          <a:prstGeom prst="rect">
            <a:avLst/>
          </a:prstGeom>
        </p:spPr>
        <p:txBody>
          <a:bodyPr anchor="t" rtlCol="false" tIns="0" lIns="0" bIns="0" rIns="0">
            <a:spAutoFit/>
          </a:bodyPr>
          <a:lstStyle/>
          <a:p>
            <a:pPr algn="just">
              <a:lnSpc>
                <a:spcPts val="3919"/>
              </a:lnSpc>
              <a:spcBef>
                <a:spcPct val="0"/>
              </a:spcBef>
            </a:pPr>
            <a:r>
              <a:rPr lang="en-US" sz="2799" spc="-55">
                <a:solidFill>
                  <a:srgbClr val="1D1B1A"/>
                </a:solidFill>
                <a:latin typeface="Open Sauce"/>
                <a:ea typeface="Open Sauce"/>
                <a:cs typeface="Open Sauce"/>
                <a:sym typeface="Open Sauce"/>
              </a:rPr>
              <a:t>Supply chain analytics is a valuable part of data-driven decision-making in various industries such as manufacturing, retail, healthcare and logistics. </a:t>
            </a:r>
          </a:p>
        </p:txBody>
      </p:sp>
      <p:sp>
        <p:nvSpPr>
          <p:cNvPr name="TextBox 10" id="10"/>
          <p:cNvSpPr txBox="true"/>
          <p:nvPr/>
        </p:nvSpPr>
        <p:spPr>
          <a:xfrm rot="0">
            <a:off x="8010349" y="7331358"/>
            <a:ext cx="9248951" cy="1481456"/>
          </a:xfrm>
          <a:prstGeom prst="rect">
            <a:avLst/>
          </a:prstGeom>
        </p:spPr>
        <p:txBody>
          <a:bodyPr anchor="t" rtlCol="false" tIns="0" lIns="0" bIns="0" rIns="0">
            <a:spAutoFit/>
          </a:bodyPr>
          <a:lstStyle/>
          <a:p>
            <a:pPr algn="just">
              <a:lnSpc>
                <a:spcPts val="3919"/>
              </a:lnSpc>
              <a:spcBef>
                <a:spcPct val="0"/>
              </a:spcBef>
            </a:pPr>
            <a:r>
              <a:rPr lang="en-US" sz="2799" spc="-55">
                <a:solidFill>
                  <a:srgbClr val="1D1B1A"/>
                </a:solidFill>
                <a:latin typeface="Open Sauce"/>
                <a:ea typeface="Open Sauce"/>
                <a:cs typeface="Open Sauce"/>
                <a:sym typeface="Open Sauce"/>
              </a:rPr>
              <a:t>The dataset used in this project is based on the supply chain of makeup products from a </a:t>
            </a:r>
            <a:r>
              <a:rPr lang="en-US" b="true" sz="2799" spc="-55">
                <a:solidFill>
                  <a:srgbClr val="1D1B1A"/>
                </a:solidFill>
                <a:latin typeface="Open Sauce Bold"/>
                <a:ea typeface="Open Sauce Bold"/>
                <a:cs typeface="Open Sauce Bold"/>
                <a:sym typeface="Open Sauce Bold"/>
              </a:rPr>
              <a:t>Fashion and Beauty startup.</a:t>
            </a:r>
          </a:p>
        </p:txBody>
      </p:sp>
      <p:sp>
        <p:nvSpPr>
          <p:cNvPr name="TextBox 11" id="11"/>
          <p:cNvSpPr txBox="true"/>
          <p:nvPr/>
        </p:nvSpPr>
        <p:spPr>
          <a:xfrm rot="0">
            <a:off x="1028700" y="2453640"/>
            <a:ext cx="6348693" cy="3462656"/>
          </a:xfrm>
          <a:prstGeom prst="rect">
            <a:avLst/>
          </a:prstGeom>
        </p:spPr>
        <p:txBody>
          <a:bodyPr anchor="t" rtlCol="false" tIns="0" lIns="0" bIns="0" rIns="0">
            <a:spAutoFit/>
          </a:bodyPr>
          <a:lstStyle/>
          <a:p>
            <a:pPr algn="just">
              <a:lnSpc>
                <a:spcPts val="3919"/>
              </a:lnSpc>
              <a:spcBef>
                <a:spcPct val="0"/>
              </a:spcBef>
            </a:pPr>
            <a:r>
              <a:rPr lang="en-US" b="true" sz="2799" spc="-55">
                <a:solidFill>
                  <a:srgbClr val="1D1B1A"/>
                </a:solidFill>
                <a:latin typeface="Open Sauce Bold"/>
                <a:ea typeface="Open Sauce Bold"/>
                <a:cs typeface="Open Sauce Bold"/>
                <a:sym typeface="Open Sauce Bold"/>
              </a:rPr>
              <a:t>Supply chain management (SCM)</a:t>
            </a:r>
            <a:r>
              <a:rPr lang="en-US" sz="2799" spc="-55">
                <a:solidFill>
                  <a:srgbClr val="1D1B1A"/>
                </a:solidFill>
                <a:latin typeface="Open Sauce"/>
                <a:ea typeface="Open Sauce"/>
                <a:cs typeface="Open Sauce"/>
                <a:sym typeface="Open Sauce"/>
              </a:rPr>
              <a:t> encompasses the oversight and coordination of all activities involved in the flow of goods and services from the procurement of raw materials to the delivery of the finished product to the end customer. </a:t>
            </a:r>
          </a:p>
        </p:txBody>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1028700" y="2388665"/>
            <a:ext cx="7538189" cy="6869635"/>
            <a:chOff x="0" y="0"/>
            <a:chExt cx="1985367" cy="1809287"/>
          </a:xfrm>
        </p:grpSpPr>
        <p:sp>
          <p:nvSpPr>
            <p:cNvPr name="Freeform 4" id="4"/>
            <p:cNvSpPr/>
            <p:nvPr/>
          </p:nvSpPr>
          <p:spPr>
            <a:xfrm flipH="false" flipV="false" rot="0">
              <a:off x="0" y="0"/>
              <a:ext cx="1985367" cy="1809287"/>
            </a:xfrm>
            <a:custGeom>
              <a:avLst/>
              <a:gdLst/>
              <a:ahLst/>
              <a:cxnLst/>
              <a:rect r="r" b="b" t="t" l="l"/>
              <a:pathLst>
                <a:path h="1809287" w="1985367">
                  <a:moveTo>
                    <a:pt x="15405" y="0"/>
                  </a:moveTo>
                  <a:lnTo>
                    <a:pt x="1969961" y="0"/>
                  </a:lnTo>
                  <a:cubicBezTo>
                    <a:pt x="1978469" y="0"/>
                    <a:pt x="1985367" y="6897"/>
                    <a:pt x="1985367" y="15405"/>
                  </a:cubicBezTo>
                  <a:lnTo>
                    <a:pt x="1985367" y="1793881"/>
                  </a:lnTo>
                  <a:cubicBezTo>
                    <a:pt x="1985367" y="1802389"/>
                    <a:pt x="1978469" y="1809287"/>
                    <a:pt x="1969961" y="1809287"/>
                  </a:cubicBezTo>
                  <a:lnTo>
                    <a:pt x="15405" y="1809287"/>
                  </a:lnTo>
                  <a:cubicBezTo>
                    <a:pt x="6897" y="1809287"/>
                    <a:pt x="0" y="1802389"/>
                    <a:pt x="0" y="1793881"/>
                  </a:cubicBezTo>
                  <a:lnTo>
                    <a:pt x="0" y="15405"/>
                  </a:lnTo>
                  <a:cubicBezTo>
                    <a:pt x="0" y="6897"/>
                    <a:pt x="6897" y="0"/>
                    <a:pt x="15405" y="0"/>
                  </a:cubicBezTo>
                  <a:close/>
                </a:path>
              </a:pathLst>
            </a:custGeom>
            <a:solidFill>
              <a:srgbClr val="D64351"/>
            </a:solidFill>
            <a:ln w="19050" cap="sq">
              <a:solidFill>
                <a:srgbClr val="1D1B1A"/>
              </a:solidFill>
              <a:prstDash val="solid"/>
              <a:miter/>
            </a:ln>
          </p:spPr>
        </p:sp>
        <p:sp>
          <p:nvSpPr>
            <p:cNvPr name="TextBox 5" id="5"/>
            <p:cNvSpPr txBox="true"/>
            <p:nvPr/>
          </p:nvSpPr>
          <p:spPr>
            <a:xfrm>
              <a:off x="0" y="47625"/>
              <a:ext cx="1985367" cy="1761662"/>
            </a:xfrm>
            <a:prstGeom prst="rect">
              <a:avLst/>
            </a:prstGeom>
          </p:spPr>
          <p:txBody>
            <a:bodyPr anchor="ctr" rtlCol="false" tIns="50800" lIns="50800" bIns="50800" rIns="50800"/>
            <a:lstStyle/>
            <a:p>
              <a:pPr algn="ctr">
                <a:lnSpc>
                  <a:spcPts val="1134"/>
                </a:lnSpc>
              </a:pPr>
            </a:p>
          </p:txBody>
        </p:sp>
      </p:grpSp>
      <p:grpSp>
        <p:nvGrpSpPr>
          <p:cNvPr name="Group 6" id="6"/>
          <p:cNvGrpSpPr/>
          <p:nvPr/>
        </p:nvGrpSpPr>
        <p:grpSpPr>
          <a:xfrm rot="0">
            <a:off x="15463111" y="5228947"/>
            <a:ext cx="752965" cy="75296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4351"/>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9" id="9"/>
          <p:cNvSpPr/>
          <p:nvPr/>
        </p:nvSpPr>
        <p:spPr>
          <a:xfrm flipH="false" flipV="false" rot="0">
            <a:off x="15549334" y="5315171"/>
            <a:ext cx="580519" cy="580519"/>
          </a:xfrm>
          <a:custGeom>
            <a:avLst/>
            <a:gdLst/>
            <a:ahLst/>
            <a:cxnLst/>
            <a:rect r="r" b="b" t="t" l="l"/>
            <a:pathLst>
              <a:path h="580519" w="580519">
                <a:moveTo>
                  <a:pt x="0" y="0"/>
                </a:moveTo>
                <a:lnTo>
                  <a:pt x="580518" y="0"/>
                </a:lnTo>
                <a:lnTo>
                  <a:pt x="580518" y="580518"/>
                </a:lnTo>
                <a:lnTo>
                  <a:pt x="0" y="580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31843" y="2637505"/>
            <a:ext cx="7086882" cy="6394464"/>
            <a:chOff x="0" y="0"/>
            <a:chExt cx="1097944" cy="990670"/>
          </a:xfrm>
        </p:grpSpPr>
        <p:sp>
          <p:nvSpPr>
            <p:cNvPr name="Freeform 11" id="11"/>
            <p:cNvSpPr/>
            <p:nvPr/>
          </p:nvSpPr>
          <p:spPr>
            <a:xfrm flipH="false" flipV="false" rot="0">
              <a:off x="0" y="0"/>
              <a:ext cx="1097944" cy="990670"/>
            </a:xfrm>
            <a:custGeom>
              <a:avLst/>
              <a:gdLst/>
              <a:ahLst/>
              <a:cxnLst/>
              <a:rect r="r" b="b" t="t" l="l"/>
              <a:pathLst>
                <a:path h="990670" w="1097944">
                  <a:moveTo>
                    <a:pt x="16386" y="0"/>
                  </a:moveTo>
                  <a:lnTo>
                    <a:pt x="1081557" y="0"/>
                  </a:lnTo>
                  <a:cubicBezTo>
                    <a:pt x="1085903" y="0"/>
                    <a:pt x="1090071" y="1726"/>
                    <a:pt x="1093144" y="4799"/>
                  </a:cubicBezTo>
                  <a:cubicBezTo>
                    <a:pt x="1096217" y="7873"/>
                    <a:pt x="1097944" y="12040"/>
                    <a:pt x="1097944" y="16386"/>
                  </a:cubicBezTo>
                  <a:lnTo>
                    <a:pt x="1097944" y="974283"/>
                  </a:lnTo>
                  <a:cubicBezTo>
                    <a:pt x="1097944" y="983333"/>
                    <a:pt x="1090607" y="990670"/>
                    <a:pt x="1081557" y="990670"/>
                  </a:cubicBezTo>
                  <a:lnTo>
                    <a:pt x="16386" y="990670"/>
                  </a:lnTo>
                  <a:cubicBezTo>
                    <a:pt x="12040" y="990670"/>
                    <a:pt x="7873" y="988943"/>
                    <a:pt x="4799" y="985870"/>
                  </a:cubicBezTo>
                  <a:cubicBezTo>
                    <a:pt x="1726" y="982797"/>
                    <a:pt x="0" y="978629"/>
                    <a:pt x="0" y="974283"/>
                  </a:cubicBezTo>
                  <a:lnTo>
                    <a:pt x="0" y="16386"/>
                  </a:lnTo>
                  <a:cubicBezTo>
                    <a:pt x="0" y="12040"/>
                    <a:pt x="1726" y="7873"/>
                    <a:pt x="4799" y="4799"/>
                  </a:cubicBezTo>
                  <a:cubicBezTo>
                    <a:pt x="7873" y="1726"/>
                    <a:pt x="12040" y="0"/>
                    <a:pt x="16386" y="0"/>
                  </a:cubicBezTo>
                  <a:close/>
                </a:path>
              </a:pathLst>
            </a:custGeom>
            <a:blipFill>
              <a:blip r:embed="rId4"/>
              <a:stretch>
                <a:fillRect l="-5865" t="0" r="-29563" b="0"/>
              </a:stretch>
            </a:blipFill>
          </p:spPr>
        </p:sp>
      </p:grpSp>
      <p:sp>
        <p:nvSpPr>
          <p:cNvPr name="TextBox 12" id="12"/>
          <p:cNvSpPr txBox="true"/>
          <p:nvPr/>
        </p:nvSpPr>
        <p:spPr>
          <a:xfrm rot="0">
            <a:off x="5250494" y="667067"/>
            <a:ext cx="7787012" cy="856616"/>
          </a:xfrm>
          <a:prstGeom prst="rect">
            <a:avLst/>
          </a:prstGeom>
        </p:spPr>
        <p:txBody>
          <a:bodyPr anchor="t" rtlCol="false" tIns="0" lIns="0" bIns="0" rIns="0">
            <a:spAutoFit/>
          </a:bodyPr>
          <a:lstStyle/>
          <a:p>
            <a:pPr algn="l">
              <a:lnSpc>
                <a:spcPts val="6305"/>
              </a:lnSpc>
            </a:pPr>
            <a:r>
              <a:rPr lang="en-US" sz="6500">
                <a:solidFill>
                  <a:srgbClr val="1D1B1A"/>
                </a:solidFill>
                <a:latin typeface="League Spartan"/>
                <a:ea typeface="League Spartan"/>
                <a:cs typeface="League Spartan"/>
                <a:sym typeface="League Spartan"/>
              </a:rPr>
              <a:t>INTRODUCTION</a:t>
            </a:r>
          </a:p>
        </p:txBody>
      </p:sp>
      <p:sp>
        <p:nvSpPr>
          <p:cNvPr name="TextBox 13" id="13"/>
          <p:cNvSpPr txBox="true"/>
          <p:nvPr/>
        </p:nvSpPr>
        <p:spPr>
          <a:xfrm rot="0">
            <a:off x="9472288" y="2053589"/>
            <a:ext cx="7448558" cy="1303655"/>
          </a:xfrm>
          <a:prstGeom prst="rect">
            <a:avLst/>
          </a:prstGeom>
        </p:spPr>
        <p:txBody>
          <a:bodyPr anchor="t" rtlCol="false" tIns="0" lIns="0" bIns="0" rIns="0">
            <a:spAutoFit/>
          </a:bodyPr>
          <a:lstStyle/>
          <a:p>
            <a:pPr algn="l">
              <a:lnSpc>
                <a:spcPts val="5320"/>
              </a:lnSpc>
              <a:spcBef>
                <a:spcPct val="0"/>
              </a:spcBef>
            </a:pPr>
            <a:r>
              <a:rPr lang="en-US" b="true" sz="3800" spc="-76">
                <a:solidFill>
                  <a:srgbClr val="D64351"/>
                </a:solidFill>
                <a:latin typeface="Open Sauce Bold"/>
                <a:ea typeface="Open Sauce Bold"/>
                <a:cs typeface="Open Sauce Bold"/>
                <a:sym typeface="Open Sauce Bold"/>
              </a:rPr>
              <a:t>What is the current business challenge?</a:t>
            </a:r>
          </a:p>
        </p:txBody>
      </p:sp>
      <p:sp>
        <p:nvSpPr>
          <p:cNvPr name="TextBox 14" id="14"/>
          <p:cNvSpPr txBox="true"/>
          <p:nvPr/>
        </p:nvSpPr>
        <p:spPr>
          <a:xfrm rot="0">
            <a:off x="9472288" y="3662044"/>
            <a:ext cx="7787012" cy="1481456"/>
          </a:xfrm>
          <a:prstGeom prst="rect">
            <a:avLst/>
          </a:prstGeom>
        </p:spPr>
        <p:txBody>
          <a:bodyPr anchor="t" rtlCol="false" tIns="0" lIns="0" bIns="0" rIns="0">
            <a:spAutoFit/>
          </a:bodyPr>
          <a:lstStyle/>
          <a:p>
            <a:pPr algn="just">
              <a:lnSpc>
                <a:spcPts val="3919"/>
              </a:lnSpc>
              <a:spcBef>
                <a:spcPct val="0"/>
              </a:spcBef>
            </a:pPr>
            <a:r>
              <a:rPr lang="en-US" sz="2799" spc="-55">
                <a:solidFill>
                  <a:srgbClr val="1D1B1A"/>
                </a:solidFill>
                <a:latin typeface="Open Sauce"/>
                <a:ea typeface="Open Sauce"/>
                <a:cs typeface="Open Sauce"/>
                <a:sym typeface="Open Sauce"/>
              </a:rPr>
              <a:t>Supply chain faces inefficiencies in lead times, inconsistent supplier performance, high shipping costs and product quality defects. </a:t>
            </a:r>
          </a:p>
        </p:txBody>
      </p:sp>
      <p:sp>
        <p:nvSpPr>
          <p:cNvPr name="TextBox 15" id="15"/>
          <p:cNvSpPr txBox="true"/>
          <p:nvPr/>
        </p:nvSpPr>
        <p:spPr>
          <a:xfrm rot="0">
            <a:off x="9472288" y="6308789"/>
            <a:ext cx="7787012" cy="2967356"/>
          </a:xfrm>
          <a:prstGeom prst="rect">
            <a:avLst/>
          </a:prstGeom>
        </p:spPr>
        <p:txBody>
          <a:bodyPr anchor="t" rtlCol="false" tIns="0" lIns="0" bIns="0" rIns="0">
            <a:spAutoFit/>
          </a:bodyPr>
          <a:lstStyle/>
          <a:p>
            <a:pPr algn="just">
              <a:lnSpc>
                <a:spcPts val="3919"/>
              </a:lnSpc>
              <a:spcBef>
                <a:spcPct val="0"/>
              </a:spcBef>
            </a:pPr>
            <a:r>
              <a:rPr lang="en-US" sz="2799" spc="-55">
                <a:solidFill>
                  <a:srgbClr val="1D1B1A"/>
                </a:solidFill>
                <a:latin typeface="Open Sauce"/>
                <a:ea typeface="Open Sauce"/>
                <a:cs typeface="Open Sauce"/>
                <a:sym typeface="Open Sauce"/>
              </a:rPr>
              <a:t>Supply chain inefficiencies directly affect customer satisfaction and profitability. Delay in product deliveries and rising costs from underperforming suppliers put pressure on profit margin and the ability to meet market demands on time.</a:t>
            </a:r>
          </a:p>
        </p:txBody>
      </p:sp>
      <p:sp>
        <p:nvSpPr>
          <p:cNvPr name="TextBox 16" id="16"/>
          <p:cNvSpPr txBox="true"/>
          <p:nvPr/>
        </p:nvSpPr>
        <p:spPr>
          <a:xfrm rot="0">
            <a:off x="9472288" y="5367084"/>
            <a:ext cx="3724279" cy="636905"/>
          </a:xfrm>
          <a:prstGeom prst="rect">
            <a:avLst/>
          </a:prstGeom>
        </p:spPr>
        <p:txBody>
          <a:bodyPr anchor="t" rtlCol="false" tIns="0" lIns="0" bIns="0" rIns="0">
            <a:spAutoFit/>
          </a:bodyPr>
          <a:lstStyle/>
          <a:p>
            <a:pPr algn="l">
              <a:lnSpc>
                <a:spcPts val="5320"/>
              </a:lnSpc>
              <a:spcBef>
                <a:spcPct val="0"/>
              </a:spcBef>
            </a:pPr>
            <a:r>
              <a:rPr lang="en-US" b="true" sz="3800" spc="-76">
                <a:solidFill>
                  <a:srgbClr val="D64351"/>
                </a:solidFill>
                <a:latin typeface="Open Sauce Bold"/>
                <a:ea typeface="Open Sauce Bold"/>
                <a:cs typeface="Open Sauce Bold"/>
                <a:sym typeface="Open Sauce Bold"/>
              </a:rPr>
              <a:t>Why it matters?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1028700" y="3889541"/>
            <a:ext cx="16311172" cy="846288"/>
            <a:chOff x="0" y="0"/>
            <a:chExt cx="4295947" cy="222891"/>
          </a:xfrm>
        </p:grpSpPr>
        <p:sp>
          <p:nvSpPr>
            <p:cNvPr name="Freeform 4" id="4"/>
            <p:cNvSpPr/>
            <p:nvPr/>
          </p:nvSpPr>
          <p:spPr>
            <a:xfrm flipH="false" flipV="false" rot="0">
              <a:off x="0" y="0"/>
              <a:ext cx="4295947" cy="222891"/>
            </a:xfrm>
            <a:custGeom>
              <a:avLst/>
              <a:gdLst/>
              <a:ahLst/>
              <a:cxnLst/>
              <a:rect r="r" b="b" t="t" l="l"/>
              <a:pathLst>
                <a:path h="222891" w="4295947">
                  <a:moveTo>
                    <a:pt x="7120" y="0"/>
                  </a:moveTo>
                  <a:lnTo>
                    <a:pt x="4288827" y="0"/>
                  </a:lnTo>
                  <a:cubicBezTo>
                    <a:pt x="4290715" y="0"/>
                    <a:pt x="4292526" y="750"/>
                    <a:pt x="4293862" y="2085"/>
                  </a:cubicBezTo>
                  <a:cubicBezTo>
                    <a:pt x="4295197" y="3420"/>
                    <a:pt x="4295947" y="5231"/>
                    <a:pt x="4295947" y="7120"/>
                  </a:cubicBezTo>
                  <a:lnTo>
                    <a:pt x="4295947" y="215771"/>
                  </a:lnTo>
                  <a:cubicBezTo>
                    <a:pt x="4295947" y="217659"/>
                    <a:pt x="4295197" y="219470"/>
                    <a:pt x="4293862" y="220805"/>
                  </a:cubicBezTo>
                  <a:cubicBezTo>
                    <a:pt x="4292526" y="222141"/>
                    <a:pt x="4290715" y="222891"/>
                    <a:pt x="4288827" y="222891"/>
                  </a:cubicBezTo>
                  <a:lnTo>
                    <a:pt x="7120" y="222891"/>
                  </a:lnTo>
                  <a:cubicBezTo>
                    <a:pt x="3188" y="222891"/>
                    <a:pt x="0" y="219703"/>
                    <a:pt x="0" y="215771"/>
                  </a:cubicBezTo>
                  <a:lnTo>
                    <a:pt x="0" y="7120"/>
                  </a:lnTo>
                  <a:cubicBezTo>
                    <a:pt x="0" y="5231"/>
                    <a:pt x="750" y="3420"/>
                    <a:pt x="2085" y="2085"/>
                  </a:cubicBezTo>
                  <a:cubicBezTo>
                    <a:pt x="3420" y="750"/>
                    <a:pt x="5231" y="0"/>
                    <a:pt x="7120" y="0"/>
                  </a:cubicBezTo>
                  <a:close/>
                </a:path>
              </a:pathLst>
            </a:custGeom>
            <a:solidFill>
              <a:srgbClr val="D64351"/>
            </a:solidFill>
            <a:ln w="19050" cap="sq">
              <a:solidFill>
                <a:srgbClr val="1D1B1A"/>
              </a:solidFill>
              <a:prstDash val="solid"/>
              <a:miter/>
            </a:ln>
          </p:spPr>
        </p:sp>
        <p:sp>
          <p:nvSpPr>
            <p:cNvPr name="TextBox 5" id="5"/>
            <p:cNvSpPr txBox="true"/>
            <p:nvPr/>
          </p:nvSpPr>
          <p:spPr>
            <a:xfrm>
              <a:off x="0" y="47625"/>
              <a:ext cx="4295947" cy="175266"/>
            </a:xfrm>
            <a:prstGeom prst="rect">
              <a:avLst/>
            </a:prstGeom>
          </p:spPr>
          <p:txBody>
            <a:bodyPr anchor="ctr" rtlCol="false" tIns="50800" lIns="50800" bIns="50800" rIns="50800"/>
            <a:lstStyle/>
            <a:p>
              <a:pPr algn="ctr">
                <a:lnSpc>
                  <a:spcPts val="1134"/>
                </a:lnSpc>
              </a:pPr>
            </a:p>
          </p:txBody>
        </p:sp>
      </p:grpSp>
      <p:sp>
        <p:nvSpPr>
          <p:cNvPr name="Freeform 6" id="6"/>
          <p:cNvSpPr/>
          <p:nvPr/>
        </p:nvSpPr>
        <p:spPr>
          <a:xfrm flipH="false" flipV="false" rot="0">
            <a:off x="16729713" y="6641114"/>
            <a:ext cx="610159" cy="610159"/>
          </a:xfrm>
          <a:custGeom>
            <a:avLst/>
            <a:gdLst/>
            <a:ahLst/>
            <a:cxnLst/>
            <a:rect r="r" b="b" t="t" l="l"/>
            <a:pathLst>
              <a:path h="610159" w="610159">
                <a:moveTo>
                  <a:pt x="0" y="0"/>
                </a:moveTo>
                <a:lnTo>
                  <a:pt x="610159" y="0"/>
                </a:lnTo>
                <a:lnTo>
                  <a:pt x="610159" y="610159"/>
                </a:lnTo>
                <a:lnTo>
                  <a:pt x="0" y="61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77571" y="5002529"/>
            <a:ext cx="1798198" cy="865338"/>
            <a:chOff x="0" y="0"/>
            <a:chExt cx="473600" cy="227908"/>
          </a:xfrm>
        </p:grpSpPr>
        <p:sp>
          <p:nvSpPr>
            <p:cNvPr name="Freeform 8" id="8"/>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9" id="9"/>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1531806" y="8421132"/>
            <a:ext cx="4356512" cy="846288"/>
            <a:chOff x="0" y="0"/>
            <a:chExt cx="1147394" cy="222891"/>
          </a:xfrm>
        </p:grpSpPr>
        <p:sp>
          <p:nvSpPr>
            <p:cNvPr name="Freeform 11" id="11"/>
            <p:cNvSpPr/>
            <p:nvPr/>
          </p:nvSpPr>
          <p:spPr>
            <a:xfrm flipH="false" flipV="false" rot="0">
              <a:off x="0" y="0"/>
              <a:ext cx="1147394" cy="222891"/>
            </a:xfrm>
            <a:custGeom>
              <a:avLst/>
              <a:gdLst/>
              <a:ahLst/>
              <a:cxnLst/>
              <a:rect r="r" b="b" t="t" l="l"/>
              <a:pathLst>
                <a:path h="222891" w="1147394">
                  <a:moveTo>
                    <a:pt x="26656" y="0"/>
                  </a:moveTo>
                  <a:lnTo>
                    <a:pt x="1120738" y="0"/>
                  </a:lnTo>
                  <a:cubicBezTo>
                    <a:pt x="1135460" y="0"/>
                    <a:pt x="1147394" y="11934"/>
                    <a:pt x="1147394" y="26656"/>
                  </a:cubicBezTo>
                  <a:lnTo>
                    <a:pt x="1147394" y="196234"/>
                  </a:lnTo>
                  <a:cubicBezTo>
                    <a:pt x="1147394" y="203304"/>
                    <a:pt x="1144586" y="210084"/>
                    <a:pt x="1139587" y="215083"/>
                  </a:cubicBezTo>
                  <a:cubicBezTo>
                    <a:pt x="1134588" y="220082"/>
                    <a:pt x="1127808" y="222891"/>
                    <a:pt x="1120738" y="222891"/>
                  </a:cubicBezTo>
                  <a:lnTo>
                    <a:pt x="26656" y="222891"/>
                  </a:lnTo>
                  <a:cubicBezTo>
                    <a:pt x="11934" y="222891"/>
                    <a:pt x="0" y="210956"/>
                    <a:pt x="0" y="196234"/>
                  </a:cubicBezTo>
                  <a:lnTo>
                    <a:pt x="0" y="26656"/>
                  </a:lnTo>
                  <a:cubicBezTo>
                    <a:pt x="0" y="11934"/>
                    <a:pt x="11934" y="0"/>
                    <a:pt x="26656" y="0"/>
                  </a:cubicBezTo>
                  <a:close/>
                </a:path>
              </a:pathLst>
            </a:custGeom>
            <a:solidFill>
              <a:srgbClr val="000000">
                <a:alpha val="0"/>
              </a:srgbClr>
            </a:solidFill>
            <a:ln w="19050" cap="sq">
              <a:solidFill>
                <a:srgbClr val="1D1B1A"/>
              </a:solidFill>
              <a:prstDash val="solid"/>
              <a:miter/>
            </a:ln>
          </p:spPr>
        </p:sp>
        <p:sp>
          <p:nvSpPr>
            <p:cNvPr name="TextBox 12" id="12"/>
            <p:cNvSpPr txBox="true"/>
            <p:nvPr/>
          </p:nvSpPr>
          <p:spPr>
            <a:xfrm>
              <a:off x="0" y="47625"/>
              <a:ext cx="1147394" cy="175266"/>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3132944" y="5002529"/>
            <a:ext cx="1798198" cy="865338"/>
            <a:chOff x="0" y="0"/>
            <a:chExt cx="473600" cy="227908"/>
          </a:xfrm>
        </p:grpSpPr>
        <p:sp>
          <p:nvSpPr>
            <p:cNvPr name="Freeform 14" id="14"/>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15" id="15"/>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16" id="16"/>
          <p:cNvGrpSpPr/>
          <p:nvPr/>
        </p:nvGrpSpPr>
        <p:grpSpPr>
          <a:xfrm rot="0">
            <a:off x="5188317" y="5002529"/>
            <a:ext cx="1798198" cy="865338"/>
            <a:chOff x="0" y="0"/>
            <a:chExt cx="473600" cy="227908"/>
          </a:xfrm>
        </p:grpSpPr>
        <p:sp>
          <p:nvSpPr>
            <p:cNvPr name="Freeform 17" id="17"/>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18" id="18"/>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19" id="19"/>
          <p:cNvGrpSpPr/>
          <p:nvPr/>
        </p:nvGrpSpPr>
        <p:grpSpPr>
          <a:xfrm rot="0">
            <a:off x="7243691" y="5015492"/>
            <a:ext cx="1798198" cy="865338"/>
            <a:chOff x="0" y="0"/>
            <a:chExt cx="473600" cy="227908"/>
          </a:xfrm>
        </p:grpSpPr>
        <p:sp>
          <p:nvSpPr>
            <p:cNvPr name="Freeform 20" id="20"/>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21" id="21"/>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22" id="22"/>
          <p:cNvGrpSpPr/>
          <p:nvPr/>
        </p:nvGrpSpPr>
        <p:grpSpPr>
          <a:xfrm rot="0">
            <a:off x="9299064" y="5015492"/>
            <a:ext cx="1798198" cy="865338"/>
            <a:chOff x="0" y="0"/>
            <a:chExt cx="473600" cy="227908"/>
          </a:xfrm>
        </p:grpSpPr>
        <p:sp>
          <p:nvSpPr>
            <p:cNvPr name="Freeform 23" id="23"/>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24" id="24"/>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25" id="25"/>
          <p:cNvGrpSpPr/>
          <p:nvPr/>
        </p:nvGrpSpPr>
        <p:grpSpPr>
          <a:xfrm rot="0">
            <a:off x="11354437" y="5015492"/>
            <a:ext cx="1798198" cy="865338"/>
            <a:chOff x="0" y="0"/>
            <a:chExt cx="473600" cy="227908"/>
          </a:xfrm>
        </p:grpSpPr>
        <p:sp>
          <p:nvSpPr>
            <p:cNvPr name="Freeform 26" id="26"/>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27" id="27"/>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28" id="28"/>
          <p:cNvGrpSpPr/>
          <p:nvPr/>
        </p:nvGrpSpPr>
        <p:grpSpPr>
          <a:xfrm rot="0">
            <a:off x="13409810" y="5015492"/>
            <a:ext cx="1798198" cy="865338"/>
            <a:chOff x="0" y="0"/>
            <a:chExt cx="473600" cy="227908"/>
          </a:xfrm>
        </p:grpSpPr>
        <p:sp>
          <p:nvSpPr>
            <p:cNvPr name="Freeform 29" id="29"/>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30" id="30"/>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31" id="31"/>
          <p:cNvGrpSpPr/>
          <p:nvPr/>
        </p:nvGrpSpPr>
        <p:grpSpPr>
          <a:xfrm rot="0">
            <a:off x="15465183" y="5015492"/>
            <a:ext cx="1798198" cy="865338"/>
            <a:chOff x="0" y="0"/>
            <a:chExt cx="473600" cy="227908"/>
          </a:xfrm>
        </p:grpSpPr>
        <p:sp>
          <p:nvSpPr>
            <p:cNvPr name="Freeform 32" id="32"/>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33" id="33"/>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sp>
        <p:nvSpPr>
          <p:cNvPr name="TextBox 34" id="34"/>
          <p:cNvSpPr txBox="true"/>
          <p:nvPr/>
        </p:nvSpPr>
        <p:spPr>
          <a:xfrm rot="0">
            <a:off x="1028700" y="632204"/>
            <a:ext cx="16603213" cy="856614"/>
          </a:xfrm>
          <a:prstGeom prst="rect">
            <a:avLst/>
          </a:prstGeom>
        </p:spPr>
        <p:txBody>
          <a:bodyPr anchor="t" rtlCol="false" tIns="0" lIns="0" bIns="0" rIns="0">
            <a:spAutoFit/>
          </a:bodyPr>
          <a:lstStyle/>
          <a:p>
            <a:pPr algn="l">
              <a:lnSpc>
                <a:spcPts val="6304"/>
              </a:lnSpc>
            </a:pPr>
            <a:r>
              <a:rPr lang="en-US" sz="6499">
                <a:solidFill>
                  <a:srgbClr val="1D1B1A"/>
                </a:solidFill>
                <a:latin typeface="League Spartan"/>
                <a:ea typeface="League Spartan"/>
                <a:cs typeface="League Spartan"/>
                <a:sym typeface="League Spartan"/>
              </a:rPr>
              <a:t>OBJECTIVE AND DATASET CONTENTS</a:t>
            </a:r>
          </a:p>
        </p:txBody>
      </p:sp>
      <p:sp>
        <p:nvSpPr>
          <p:cNvPr name="TextBox 35" id="35"/>
          <p:cNvSpPr txBox="true"/>
          <p:nvPr/>
        </p:nvSpPr>
        <p:spPr>
          <a:xfrm rot="0">
            <a:off x="1028700" y="1851336"/>
            <a:ext cx="4582679" cy="646431"/>
          </a:xfrm>
          <a:prstGeom prst="rect">
            <a:avLst/>
          </a:prstGeom>
        </p:spPr>
        <p:txBody>
          <a:bodyPr anchor="t" rtlCol="false" tIns="0" lIns="0" bIns="0" rIns="0">
            <a:spAutoFit/>
          </a:bodyPr>
          <a:lstStyle/>
          <a:p>
            <a:pPr algn="l">
              <a:lnSpc>
                <a:spcPts val="5319"/>
              </a:lnSpc>
              <a:spcBef>
                <a:spcPct val="0"/>
              </a:spcBef>
            </a:pPr>
            <a:r>
              <a:rPr lang="en-US" b="true" sz="3799" spc="-75">
                <a:solidFill>
                  <a:srgbClr val="D64351"/>
                </a:solidFill>
                <a:latin typeface="Open Sauce Bold"/>
                <a:ea typeface="Open Sauce Bold"/>
                <a:cs typeface="Open Sauce Bold"/>
                <a:sym typeface="Open Sauce Bold"/>
              </a:rPr>
              <a:t>Objective</a:t>
            </a:r>
          </a:p>
        </p:txBody>
      </p:sp>
      <p:sp>
        <p:nvSpPr>
          <p:cNvPr name="TextBox 36" id="36"/>
          <p:cNvSpPr txBox="true"/>
          <p:nvPr/>
        </p:nvSpPr>
        <p:spPr>
          <a:xfrm rot="0">
            <a:off x="1028700" y="2700968"/>
            <a:ext cx="16311172" cy="986156"/>
          </a:xfrm>
          <a:prstGeom prst="rect">
            <a:avLst/>
          </a:prstGeom>
        </p:spPr>
        <p:txBody>
          <a:bodyPr anchor="t" rtlCol="false" tIns="0" lIns="0" bIns="0" rIns="0">
            <a:spAutoFit/>
          </a:bodyPr>
          <a:lstStyle/>
          <a:p>
            <a:pPr algn="l">
              <a:lnSpc>
                <a:spcPts val="3919"/>
              </a:lnSpc>
              <a:spcBef>
                <a:spcPct val="0"/>
              </a:spcBef>
            </a:pPr>
            <a:r>
              <a:rPr lang="en-US" sz="2799" spc="-55">
                <a:solidFill>
                  <a:srgbClr val="1D1B1A"/>
                </a:solidFill>
                <a:latin typeface="Open Sauce"/>
                <a:ea typeface="Open Sauce"/>
                <a:cs typeface="Open Sauce"/>
                <a:sym typeface="Open Sauce"/>
              </a:rPr>
              <a:t>To analyze product performance and supply chain efficiency of different makeup products according to location, suppliers, customer demographics etc.</a:t>
            </a:r>
          </a:p>
        </p:txBody>
      </p:sp>
      <p:sp>
        <p:nvSpPr>
          <p:cNvPr name="TextBox 37" id="37"/>
          <p:cNvSpPr txBox="true"/>
          <p:nvPr/>
        </p:nvSpPr>
        <p:spPr>
          <a:xfrm rot="0">
            <a:off x="1250296" y="4949285"/>
            <a:ext cx="1452749" cy="899065"/>
          </a:xfrm>
          <a:prstGeom prst="rect">
            <a:avLst/>
          </a:prstGeom>
        </p:spPr>
        <p:txBody>
          <a:bodyPr anchor="t" rtlCol="false" tIns="0" lIns="0" bIns="0" rIns="0">
            <a:spAutoFit/>
          </a:bodyPr>
          <a:lstStyle/>
          <a:p>
            <a:pPr algn="ctr">
              <a:lnSpc>
                <a:spcPts val="3681"/>
              </a:lnSpc>
            </a:pPr>
            <a:r>
              <a:rPr lang="en-US" sz="2629" spc="-52">
                <a:solidFill>
                  <a:srgbClr val="1D1B1A"/>
                </a:solidFill>
                <a:latin typeface="Open Sauce"/>
                <a:ea typeface="Open Sauce"/>
                <a:cs typeface="Open Sauce"/>
                <a:sym typeface="Open Sauce"/>
              </a:rPr>
              <a:t>Product </a:t>
            </a:r>
          </a:p>
          <a:p>
            <a:pPr algn="ctr">
              <a:lnSpc>
                <a:spcPts val="3681"/>
              </a:lnSpc>
              <a:spcBef>
                <a:spcPct val="0"/>
              </a:spcBef>
            </a:pPr>
            <a:r>
              <a:rPr lang="en-US" sz="2629" spc="-52">
                <a:solidFill>
                  <a:srgbClr val="1D1B1A"/>
                </a:solidFill>
                <a:latin typeface="Open Sauce"/>
                <a:ea typeface="Open Sauce"/>
                <a:cs typeface="Open Sauce"/>
                <a:sym typeface="Open Sauce"/>
              </a:rPr>
              <a:t>Type</a:t>
            </a:r>
          </a:p>
        </p:txBody>
      </p:sp>
      <p:sp>
        <p:nvSpPr>
          <p:cNvPr name="TextBox 38" id="38"/>
          <p:cNvSpPr txBox="true"/>
          <p:nvPr/>
        </p:nvSpPr>
        <p:spPr>
          <a:xfrm rot="0">
            <a:off x="5559792" y="5183738"/>
            <a:ext cx="1071633"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SKU</a:t>
            </a:r>
          </a:p>
        </p:txBody>
      </p:sp>
      <p:sp>
        <p:nvSpPr>
          <p:cNvPr name="TextBox 39" id="39"/>
          <p:cNvSpPr txBox="true"/>
          <p:nvPr/>
        </p:nvSpPr>
        <p:spPr>
          <a:xfrm rot="0">
            <a:off x="7615166" y="5166407"/>
            <a:ext cx="1073323"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Price</a:t>
            </a:r>
          </a:p>
        </p:txBody>
      </p:sp>
      <p:sp>
        <p:nvSpPr>
          <p:cNvPr name="TextBox 40" id="40"/>
          <p:cNvSpPr txBox="true"/>
          <p:nvPr/>
        </p:nvSpPr>
        <p:spPr>
          <a:xfrm rot="0">
            <a:off x="8945664" y="5166407"/>
            <a:ext cx="2496971"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Availability</a:t>
            </a:r>
          </a:p>
        </p:txBody>
      </p:sp>
      <p:sp>
        <p:nvSpPr>
          <p:cNvPr name="TextBox 41" id="41"/>
          <p:cNvSpPr txBox="true"/>
          <p:nvPr/>
        </p:nvSpPr>
        <p:spPr>
          <a:xfrm rot="0">
            <a:off x="2875769" y="8554482"/>
            <a:ext cx="3514203"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No. of Products Sold</a:t>
            </a:r>
          </a:p>
        </p:txBody>
      </p:sp>
      <p:sp>
        <p:nvSpPr>
          <p:cNvPr name="TextBox 42" id="42"/>
          <p:cNvSpPr txBox="true"/>
          <p:nvPr/>
        </p:nvSpPr>
        <p:spPr>
          <a:xfrm rot="0">
            <a:off x="5237082" y="6077651"/>
            <a:ext cx="1763954"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Production </a:t>
            </a:r>
          </a:p>
          <a:p>
            <a:pPr algn="ctr">
              <a:lnSpc>
                <a:spcPts val="3779"/>
              </a:lnSpc>
              <a:spcBef>
                <a:spcPct val="0"/>
              </a:spcBef>
            </a:pPr>
            <a:r>
              <a:rPr lang="en-US" sz="2699" spc="-53">
                <a:solidFill>
                  <a:srgbClr val="1D1B1A"/>
                </a:solidFill>
                <a:latin typeface="Open Sauce"/>
                <a:ea typeface="Open Sauce"/>
                <a:cs typeface="Open Sauce"/>
                <a:sym typeface="Open Sauce"/>
              </a:rPr>
              <a:t>Volume</a:t>
            </a:r>
          </a:p>
        </p:txBody>
      </p:sp>
      <p:sp>
        <p:nvSpPr>
          <p:cNvPr name="TextBox 43" id="43"/>
          <p:cNvSpPr txBox="true"/>
          <p:nvPr/>
        </p:nvSpPr>
        <p:spPr>
          <a:xfrm rot="0">
            <a:off x="7155162" y="8554482"/>
            <a:ext cx="405824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Manufacturing Lead Time</a:t>
            </a:r>
          </a:p>
        </p:txBody>
      </p:sp>
      <p:sp>
        <p:nvSpPr>
          <p:cNvPr name="TextBox 44" id="44"/>
          <p:cNvSpPr txBox="true"/>
          <p:nvPr/>
        </p:nvSpPr>
        <p:spPr>
          <a:xfrm rot="0">
            <a:off x="3332726" y="4949285"/>
            <a:ext cx="1398634"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Stock</a:t>
            </a:r>
          </a:p>
          <a:p>
            <a:pPr algn="ctr">
              <a:lnSpc>
                <a:spcPts val="3779"/>
              </a:lnSpc>
              <a:spcBef>
                <a:spcPct val="0"/>
              </a:spcBef>
            </a:pPr>
            <a:r>
              <a:rPr lang="en-US" sz="2699" spc="-53">
                <a:solidFill>
                  <a:srgbClr val="1D1B1A"/>
                </a:solidFill>
                <a:latin typeface="Open Sauce"/>
                <a:ea typeface="Open Sauce"/>
                <a:cs typeface="Open Sauce"/>
                <a:sym typeface="Open Sauce"/>
              </a:rPr>
              <a:t> levels</a:t>
            </a:r>
          </a:p>
        </p:txBody>
      </p:sp>
      <p:sp>
        <p:nvSpPr>
          <p:cNvPr name="TextBox 45" id="45"/>
          <p:cNvSpPr txBox="true"/>
          <p:nvPr/>
        </p:nvSpPr>
        <p:spPr>
          <a:xfrm rot="0">
            <a:off x="13773093" y="6077651"/>
            <a:ext cx="1071633"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Lead </a:t>
            </a:r>
          </a:p>
          <a:p>
            <a:pPr algn="ctr">
              <a:lnSpc>
                <a:spcPts val="3779"/>
              </a:lnSpc>
              <a:spcBef>
                <a:spcPct val="0"/>
              </a:spcBef>
            </a:pPr>
            <a:r>
              <a:rPr lang="en-US" sz="2699" spc="-53">
                <a:solidFill>
                  <a:srgbClr val="1D1B1A"/>
                </a:solidFill>
                <a:latin typeface="Open Sauce"/>
                <a:ea typeface="Open Sauce"/>
                <a:cs typeface="Open Sauce"/>
                <a:sym typeface="Open Sauce"/>
              </a:rPr>
              <a:t>Times</a:t>
            </a:r>
          </a:p>
        </p:txBody>
      </p:sp>
      <p:sp>
        <p:nvSpPr>
          <p:cNvPr name="TextBox 46" id="46"/>
          <p:cNvSpPr txBox="true"/>
          <p:nvPr/>
        </p:nvSpPr>
        <p:spPr>
          <a:xfrm rot="0">
            <a:off x="11419251" y="6077651"/>
            <a:ext cx="1656894"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Shipping</a:t>
            </a:r>
          </a:p>
          <a:p>
            <a:pPr algn="ctr">
              <a:lnSpc>
                <a:spcPts val="3779"/>
              </a:lnSpc>
              <a:spcBef>
                <a:spcPct val="0"/>
              </a:spcBef>
            </a:pPr>
            <a:r>
              <a:rPr lang="en-US" sz="2699" spc="-53">
                <a:solidFill>
                  <a:srgbClr val="1D1B1A"/>
                </a:solidFill>
                <a:latin typeface="Open Sauce"/>
                <a:ea typeface="Open Sauce"/>
                <a:cs typeface="Open Sauce"/>
                <a:sym typeface="Open Sauce"/>
              </a:rPr>
              <a:t> carriers</a:t>
            </a:r>
          </a:p>
        </p:txBody>
      </p:sp>
      <p:sp>
        <p:nvSpPr>
          <p:cNvPr name="TextBox 47" id="47"/>
          <p:cNvSpPr txBox="true"/>
          <p:nvPr/>
        </p:nvSpPr>
        <p:spPr>
          <a:xfrm rot="0">
            <a:off x="1052533" y="6100373"/>
            <a:ext cx="1940971"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Shipping </a:t>
            </a:r>
          </a:p>
          <a:p>
            <a:pPr algn="ctr">
              <a:lnSpc>
                <a:spcPts val="3779"/>
              </a:lnSpc>
              <a:spcBef>
                <a:spcPct val="0"/>
              </a:spcBef>
            </a:pPr>
            <a:r>
              <a:rPr lang="en-US" sz="2699" spc="-53">
                <a:solidFill>
                  <a:srgbClr val="1D1B1A"/>
                </a:solidFill>
                <a:latin typeface="Open Sauce"/>
                <a:ea typeface="Open Sauce"/>
                <a:cs typeface="Open Sauce"/>
                <a:sym typeface="Open Sauce"/>
              </a:rPr>
              <a:t>Costs</a:t>
            </a:r>
          </a:p>
        </p:txBody>
      </p:sp>
      <p:sp>
        <p:nvSpPr>
          <p:cNvPr name="TextBox 48" id="48"/>
          <p:cNvSpPr txBox="true"/>
          <p:nvPr/>
        </p:nvSpPr>
        <p:spPr>
          <a:xfrm rot="0">
            <a:off x="3182476" y="6068360"/>
            <a:ext cx="1836974"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Supplier </a:t>
            </a:r>
          </a:p>
          <a:p>
            <a:pPr algn="ctr">
              <a:lnSpc>
                <a:spcPts val="3779"/>
              </a:lnSpc>
              <a:spcBef>
                <a:spcPct val="0"/>
              </a:spcBef>
            </a:pPr>
            <a:r>
              <a:rPr lang="en-US" sz="2699" spc="-53">
                <a:solidFill>
                  <a:srgbClr val="1D1B1A"/>
                </a:solidFill>
                <a:latin typeface="Open Sauce"/>
                <a:ea typeface="Open Sauce"/>
                <a:cs typeface="Open Sauce"/>
                <a:sym typeface="Open Sauce"/>
              </a:rPr>
              <a:t>Name</a:t>
            </a:r>
          </a:p>
        </p:txBody>
      </p:sp>
      <p:sp>
        <p:nvSpPr>
          <p:cNvPr name="TextBox 49" id="49"/>
          <p:cNvSpPr txBox="true"/>
          <p:nvPr/>
        </p:nvSpPr>
        <p:spPr>
          <a:xfrm rot="0">
            <a:off x="11383191" y="5187410"/>
            <a:ext cx="1769444"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Location</a:t>
            </a:r>
          </a:p>
        </p:txBody>
      </p:sp>
      <p:sp>
        <p:nvSpPr>
          <p:cNvPr name="TextBox 50" id="50"/>
          <p:cNvSpPr txBox="true"/>
          <p:nvPr/>
        </p:nvSpPr>
        <p:spPr>
          <a:xfrm rot="0">
            <a:off x="13178103" y="7451253"/>
            <a:ext cx="3930779"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Revenue Generated</a:t>
            </a:r>
          </a:p>
        </p:txBody>
      </p:sp>
      <p:sp>
        <p:nvSpPr>
          <p:cNvPr name="TextBox 51" id="51"/>
          <p:cNvSpPr txBox="true"/>
          <p:nvPr/>
        </p:nvSpPr>
        <p:spPr>
          <a:xfrm rot="0">
            <a:off x="5224909" y="7451253"/>
            <a:ext cx="367362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Manufacturing Cost</a:t>
            </a:r>
          </a:p>
        </p:txBody>
      </p:sp>
      <p:sp>
        <p:nvSpPr>
          <p:cNvPr name="TextBox 52" id="52"/>
          <p:cNvSpPr txBox="true"/>
          <p:nvPr/>
        </p:nvSpPr>
        <p:spPr>
          <a:xfrm rot="0">
            <a:off x="7218669" y="6100373"/>
            <a:ext cx="1848240" cy="93154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Inspection Result</a:t>
            </a:r>
          </a:p>
        </p:txBody>
      </p:sp>
      <p:sp>
        <p:nvSpPr>
          <p:cNvPr name="TextBox 53" id="53"/>
          <p:cNvSpPr txBox="true"/>
          <p:nvPr/>
        </p:nvSpPr>
        <p:spPr>
          <a:xfrm rot="0">
            <a:off x="9515074" y="6100373"/>
            <a:ext cx="1391198"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Defect </a:t>
            </a:r>
          </a:p>
          <a:p>
            <a:pPr algn="ctr">
              <a:lnSpc>
                <a:spcPts val="3779"/>
              </a:lnSpc>
              <a:spcBef>
                <a:spcPct val="0"/>
              </a:spcBef>
            </a:pPr>
            <a:r>
              <a:rPr lang="en-US" sz="2699" spc="-53">
                <a:solidFill>
                  <a:srgbClr val="1D1B1A"/>
                </a:solidFill>
                <a:latin typeface="Open Sauce"/>
                <a:ea typeface="Open Sauce"/>
                <a:cs typeface="Open Sauce"/>
                <a:sym typeface="Open Sauce"/>
              </a:rPr>
              <a:t>Rates</a:t>
            </a:r>
          </a:p>
        </p:txBody>
      </p:sp>
      <p:sp>
        <p:nvSpPr>
          <p:cNvPr name="TextBox 54" id="54"/>
          <p:cNvSpPr txBox="true"/>
          <p:nvPr/>
        </p:nvSpPr>
        <p:spPr>
          <a:xfrm rot="0">
            <a:off x="13636507" y="5187410"/>
            <a:ext cx="1344805"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Costs</a:t>
            </a:r>
          </a:p>
        </p:txBody>
      </p:sp>
      <p:sp>
        <p:nvSpPr>
          <p:cNvPr name="TextBox 55" id="55"/>
          <p:cNvSpPr txBox="true"/>
          <p:nvPr/>
        </p:nvSpPr>
        <p:spPr>
          <a:xfrm rot="0">
            <a:off x="15558346" y="6014648"/>
            <a:ext cx="1611874" cy="931546"/>
          </a:xfrm>
          <a:prstGeom prst="rect">
            <a:avLst/>
          </a:prstGeom>
        </p:spPr>
        <p:txBody>
          <a:bodyPr anchor="t" rtlCol="false" tIns="0" lIns="0" bIns="0" rIns="0">
            <a:spAutoFit/>
          </a:bodyPr>
          <a:lstStyle/>
          <a:p>
            <a:pPr algn="ctr">
              <a:lnSpc>
                <a:spcPts val="3779"/>
              </a:lnSpc>
            </a:pPr>
            <a:r>
              <a:rPr lang="en-US" sz="2699" spc="-53">
                <a:solidFill>
                  <a:srgbClr val="1D1B1A"/>
                </a:solidFill>
                <a:latin typeface="Open Sauce"/>
                <a:ea typeface="Open Sauce"/>
                <a:cs typeface="Open Sauce"/>
                <a:sym typeface="Open Sauce"/>
              </a:rPr>
              <a:t>Shipping </a:t>
            </a:r>
          </a:p>
          <a:p>
            <a:pPr algn="ctr">
              <a:lnSpc>
                <a:spcPts val="3779"/>
              </a:lnSpc>
              <a:spcBef>
                <a:spcPct val="0"/>
              </a:spcBef>
            </a:pPr>
            <a:r>
              <a:rPr lang="en-US" sz="2699" spc="-53">
                <a:solidFill>
                  <a:srgbClr val="1D1B1A"/>
                </a:solidFill>
                <a:latin typeface="Open Sauce"/>
                <a:ea typeface="Open Sauce"/>
                <a:cs typeface="Open Sauce"/>
                <a:sym typeface="Open Sauce"/>
              </a:rPr>
              <a:t>Time</a:t>
            </a:r>
          </a:p>
        </p:txBody>
      </p:sp>
      <p:sp>
        <p:nvSpPr>
          <p:cNvPr name="TextBox 56" id="56"/>
          <p:cNvSpPr txBox="true"/>
          <p:nvPr/>
        </p:nvSpPr>
        <p:spPr>
          <a:xfrm rot="0">
            <a:off x="9184286" y="7475065"/>
            <a:ext cx="3727818"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Transportation modes</a:t>
            </a:r>
          </a:p>
        </p:txBody>
      </p:sp>
      <p:sp>
        <p:nvSpPr>
          <p:cNvPr name="TextBox 57" id="57"/>
          <p:cNvSpPr txBox="true"/>
          <p:nvPr/>
        </p:nvSpPr>
        <p:spPr>
          <a:xfrm rot="0">
            <a:off x="15665208" y="5196701"/>
            <a:ext cx="1334456"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Routes</a:t>
            </a:r>
          </a:p>
        </p:txBody>
      </p:sp>
      <p:grpSp>
        <p:nvGrpSpPr>
          <p:cNvPr name="Group 58" id="58"/>
          <p:cNvGrpSpPr/>
          <p:nvPr/>
        </p:nvGrpSpPr>
        <p:grpSpPr>
          <a:xfrm rot="0">
            <a:off x="1077571" y="6134568"/>
            <a:ext cx="1798198" cy="865338"/>
            <a:chOff x="0" y="0"/>
            <a:chExt cx="473600" cy="227908"/>
          </a:xfrm>
        </p:grpSpPr>
        <p:sp>
          <p:nvSpPr>
            <p:cNvPr name="Freeform 59" id="59"/>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60" id="60"/>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61" id="61"/>
          <p:cNvGrpSpPr/>
          <p:nvPr/>
        </p:nvGrpSpPr>
        <p:grpSpPr>
          <a:xfrm rot="0">
            <a:off x="3162769" y="6134568"/>
            <a:ext cx="1798198" cy="865338"/>
            <a:chOff x="0" y="0"/>
            <a:chExt cx="473600" cy="227908"/>
          </a:xfrm>
        </p:grpSpPr>
        <p:sp>
          <p:nvSpPr>
            <p:cNvPr name="Freeform 62" id="62"/>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63" id="63"/>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64" id="64"/>
          <p:cNvGrpSpPr/>
          <p:nvPr/>
        </p:nvGrpSpPr>
        <p:grpSpPr>
          <a:xfrm rot="0">
            <a:off x="5207832" y="6134568"/>
            <a:ext cx="1798198" cy="865338"/>
            <a:chOff x="0" y="0"/>
            <a:chExt cx="473600" cy="227908"/>
          </a:xfrm>
        </p:grpSpPr>
        <p:sp>
          <p:nvSpPr>
            <p:cNvPr name="Freeform 65" id="65"/>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66" id="66"/>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67" id="67"/>
          <p:cNvGrpSpPr/>
          <p:nvPr/>
        </p:nvGrpSpPr>
        <p:grpSpPr>
          <a:xfrm rot="0">
            <a:off x="7241684" y="6134568"/>
            <a:ext cx="1798198" cy="865338"/>
            <a:chOff x="0" y="0"/>
            <a:chExt cx="473600" cy="227908"/>
          </a:xfrm>
        </p:grpSpPr>
        <p:sp>
          <p:nvSpPr>
            <p:cNvPr name="Freeform 68" id="68"/>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69" id="69"/>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70" id="70"/>
          <p:cNvGrpSpPr/>
          <p:nvPr/>
        </p:nvGrpSpPr>
        <p:grpSpPr>
          <a:xfrm rot="0">
            <a:off x="9295050" y="6134568"/>
            <a:ext cx="1798198" cy="865338"/>
            <a:chOff x="0" y="0"/>
            <a:chExt cx="473600" cy="227908"/>
          </a:xfrm>
        </p:grpSpPr>
        <p:sp>
          <p:nvSpPr>
            <p:cNvPr name="Freeform 71" id="71"/>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72" id="72"/>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73" id="73"/>
          <p:cNvGrpSpPr/>
          <p:nvPr/>
        </p:nvGrpSpPr>
        <p:grpSpPr>
          <a:xfrm rot="0">
            <a:off x="11354437" y="6134568"/>
            <a:ext cx="1798198" cy="865338"/>
            <a:chOff x="0" y="0"/>
            <a:chExt cx="473600" cy="227908"/>
          </a:xfrm>
        </p:grpSpPr>
        <p:sp>
          <p:nvSpPr>
            <p:cNvPr name="Freeform 74" id="74"/>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75" id="75"/>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76" id="76"/>
          <p:cNvGrpSpPr/>
          <p:nvPr/>
        </p:nvGrpSpPr>
        <p:grpSpPr>
          <a:xfrm rot="0">
            <a:off x="13409810" y="6115985"/>
            <a:ext cx="1798198" cy="865338"/>
            <a:chOff x="0" y="0"/>
            <a:chExt cx="473600" cy="227908"/>
          </a:xfrm>
        </p:grpSpPr>
        <p:sp>
          <p:nvSpPr>
            <p:cNvPr name="Freeform 77" id="77"/>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78" id="78"/>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79" id="79"/>
          <p:cNvGrpSpPr/>
          <p:nvPr/>
        </p:nvGrpSpPr>
        <p:grpSpPr>
          <a:xfrm rot="0">
            <a:off x="15433337" y="6080855"/>
            <a:ext cx="1798198" cy="865338"/>
            <a:chOff x="0" y="0"/>
            <a:chExt cx="473600" cy="227908"/>
          </a:xfrm>
        </p:grpSpPr>
        <p:sp>
          <p:nvSpPr>
            <p:cNvPr name="Freeform 80" id="80"/>
            <p:cNvSpPr/>
            <p:nvPr/>
          </p:nvSpPr>
          <p:spPr>
            <a:xfrm flipH="false" flipV="false" rot="0">
              <a:off x="0" y="0"/>
              <a:ext cx="473600" cy="227908"/>
            </a:xfrm>
            <a:custGeom>
              <a:avLst/>
              <a:gdLst/>
              <a:ahLst/>
              <a:cxnLst/>
              <a:rect r="r" b="b" t="t" l="l"/>
              <a:pathLst>
                <a:path h="227908" w="473600">
                  <a:moveTo>
                    <a:pt x="64581" y="0"/>
                  </a:moveTo>
                  <a:lnTo>
                    <a:pt x="409019" y="0"/>
                  </a:lnTo>
                  <a:cubicBezTo>
                    <a:pt x="444686" y="0"/>
                    <a:pt x="473600" y="28914"/>
                    <a:pt x="473600" y="64581"/>
                  </a:cubicBezTo>
                  <a:lnTo>
                    <a:pt x="473600" y="163327"/>
                  </a:lnTo>
                  <a:cubicBezTo>
                    <a:pt x="473600" y="198994"/>
                    <a:pt x="444686" y="227908"/>
                    <a:pt x="409019" y="227908"/>
                  </a:cubicBezTo>
                  <a:lnTo>
                    <a:pt x="64581" y="227908"/>
                  </a:lnTo>
                  <a:cubicBezTo>
                    <a:pt x="28914" y="227908"/>
                    <a:pt x="0" y="198994"/>
                    <a:pt x="0" y="163327"/>
                  </a:cubicBezTo>
                  <a:lnTo>
                    <a:pt x="0" y="64581"/>
                  </a:lnTo>
                  <a:cubicBezTo>
                    <a:pt x="0" y="28914"/>
                    <a:pt x="28914" y="0"/>
                    <a:pt x="64581" y="0"/>
                  </a:cubicBezTo>
                  <a:close/>
                </a:path>
              </a:pathLst>
            </a:custGeom>
            <a:solidFill>
              <a:srgbClr val="000000">
                <a:alpha val="0"/>
              </a:srgbClr>
            </a:solidFill>
            <a:ln w="19050" cap="sq">
              <a:solidFill>
                <a:srgbClr val="1D1B1A"/>
              </a:solidFill>
              <a:prstDash val="solid"/>
              <a:miter/>
            </a:ln>
          </p:spPr>
        </p:sp>
        <p:sp>
          <p:nvSpPr>
            <p:cNvPr name="TextBox 81" id="81"/>
            <p:cNvSpPr txBox="true"/>
            <p:nvPr/>
          </p:nvSpPr>
          <p:spPr>
            <a:xfrm>
              <a:off x="0" y="47625"/>
              <a:ext cx="473600" cy="180283"/>
            </a:xfrm>
            <a:prstGeom prst="rect">
              <a:avLst/>
            </a:prstGeom>
          </p:spPr>
          <p:txBody>
            <a:bodyPr anchor="ctr" rtlCol="false" tIns="50800" lIns="50800" bIns="50800" rIns="50800"/>
            <a:lstStyle/>
            <a:p>
              <a:pPr algn="ctr">
                <a:lnSpc>
                  <a:spcPts val="1134"/>
                </a:lnSpc>
              </a:pPr>
            </a:p>
          </p:txBody>
        </p:sp>
      </p:grpSp>
      <p:grpSp>
        <p:nvGrpSpPr>
          <p:cNvPr name="Group 82" id="82"/>
          <p:cNvGrpSpPr/>
          <p:nvPr/>
        </p:nvGrpSpPr>
        <p:grpSpPr>
          <a:xfrm rot="0">
            <a:off x="6965744" y="8421132"/>
            <a:ext cx="4356512" cy="846288"/>
            <a:chOff x="0" y="0"/>
            <a:chExt cx="1147394" cy="222891"/>
          </a:xfrm>
        </p:grpSpPr>
        <p:sp>
          <p:nvSpPr>
            <p:cNvPr name="Freeform 83" id="83"/>
            <p:cNvSpPr/>
            <p:nvPr/>
          </p:nvSpPr>
          <p:spPr>
            <a:xfrm flipH="false" flipV="false" rot="0">
              <a:off x="0" y="0"/>
              <a:ext cx="1147394" cy="222891"/>
            </a:xfrm>
            <a:custGeom>
              <a:avLst/>
              <a:gdLst/>
              <a:ahLst/>
              <a:cxnLst/>
              <a:rect r="r" b="b" t="t" l="l"/>
              <a:pathLst>
                <a:path h="222891" w="1147394">
                  <a:moveTo>
                    <a:pt x="26656" y="0"/>
                  </a:moveTo>
                  <a:lnTo>
                    <a:pt x="1120738" y="0"/>
                  </a:lnTo>
                  <a:cubicBezTo>
                    <a:pt x="1135460" y="0"/>
                    <a:pt x="1147394" y="11934"/>
                    <a:pt x="1147394" y="26656"/>
                  </a:cubicBezTo>
                  <a:lnTo>
                    <a:pt x="1147394" y="196234"/>
                  </a:lnTo>
                  <a:cubicBezTo>
                    <a:pt x="1147394" y="203304"/>
                    <a:pt x="1144586" y="210084"/>
                    <a:pt x="1139587" y="215083"/>
                  </a:cubicBezTo>
                  <a:cubicBezTo>
                    <a:pt x="1134588" y="220082"/>
                    <a:pt x="1127808" y="222891"/>
                    <a:pt x="1120738" y="222891"/>
                  </a:cubicBezTo>
                  <a:lnTo>
                    <a:pt x="26656" y="222891"/>
                  </a:lnTo>
                  <a:cubicBezTo>
                    <a:pt x="11934" y="222891"/>
                    <a:pt x="0" y="210956"/>
                    <a:pt x="0" y="196234"/>
                  </a:cubicBezTo>
                  <a:lnTo>
                    <a:pt x="0" y="26656"/>
                  </a:lnTo>
                  <a:cubicBezTo>
                    <a:pt x="0" y="11934"/>
                    <a:pt x="11934" y="0"/>
                    <a:pt x="26656" y="0"/>
                  </a:cubicBezTo>
                  <a:close/>
                </a:path>
              </a:pathLst>
            </a:custGeom>
            <a:solidFill>
              <a:srgbClr val="000000">
                <a:alpha val="0"/>
              </a:srgbClr>
            </a:solidFill>
            <a:ln w="19050" cap="sq">
              <a:solidFill>
                <a:srgbClr val="1D1B1A"/>
              </a:solidFill>
              <a:prstDash val="solid"/>
              <a:miter/>
            </a:ln>
          </p:spPr>
        </p:sp>
        <p:sp>
          <p:nvSpPr>
            <p:cNvPr name="TextBox 84" id="84"/>
            <p:cNvSpPr txBox="true"/>
            <p:nvPr/>
          </p:nvSpPr>
          <p:spPr>
            <a:xfrm>
              <a:off x="0" y="47625"/>
              <a:ext cx="1147394" cy="175266"/>
            </a:xfrm>
            <a:prstGeom prst="rect">
              <a:avLst/>
            </a:prstGeom>
          </p:spPr>
          <p:txBody>
            <a:bodyPr anchor="ctr" rtlCol="false" tIns="50800" lIns="50800" bIns="50800" rIns="50800"/>
            <a:lstStyle/>
            <a:p>
              <a:pPr algn="ctr">
                <a:lnSpc>
                  <a:spcPts val="1134"/>
                </a:lnSpc>
              </a:pPr>
            </a:p>
          </p:txBody>
        </p:sp>
      </p:grpSp>
      <p:grpSp>
        <p:nvGrpSpPr>
          <p:cNvPr name="Group 85" id="85"/>
          <p:cNvGrpSpPr/>
          <p:nvPr/>
        </p:nvGrpSpPr>
        <p:grpSpPr>
          <a:xfrm rot="0">
            <a:off x="2398746" y="8421132"/>
            <a:ext cx="4356512" cy="846288"/>
            <a:chOff x="0" y="0"/>
            <a:chExt cx="1147394" cy="222891"/>
          </a:xfrm>
        </p:grpSpPr>
        <p:sp>
          <p:nvSpPr>
            <p:cNvPr name="Freeform 86" id="86"/>
            <p:cNvSpPr/>
            <p:nvPr/>
          </p:nvSpPr>
          <p:spPr>
            <a:xfrm flipH="false" flipV="false" rot="0">
              <a:off x="0" y="0"/>
              <a:ext cx="1147394" cy="222891"/>
            </a:xfrm>
            <a:custGeom>
              <a:avLst/>
              <a:gdLst/>
              <a:ahLst/>
              <a:cxnLst/>
              <a:rect r="r" b="b" t="t" l="l"/>
              <a:pathLst>
                <a:path h="222891" w="1147394">
                  <a:moveTo>
                    <a:pt x="26656" y="0"/>
                  </a:moveTo>
                  <a:lnTo>
                    <a:pt x="1120738" y="0"/>
                  </a:lnTo>
                  <a:cubicBezTo>
                    <a:pt x="1135460" y="0"/>
                    <a:pt x="1147394" y="11934"/>
                    <a:pt x="1147394" y="26656"/>
                  </a:cubicBezTo>
                  <a:lnTo>
                    <a:pt x="1147394" y="196234"/>
                  </a:lnTo>
                  <a:cubicBezTo>
                    <a:pt x="1147394" y="203304"/>
                    <a:pt x="1144586" y="210084"/>
                    <a:pt x="1139587" y="215083"/>
                  </a:cubicBezTo>
                  <a:cubicBezTo>
                    <a:pt x="1134588" y="220082"/>
                    <a:pt x="1127808" y="222891"/>
                    <a:pt x="1120738" y="222891"/>
                  </a:cubicBezTo>
                  <a:lnTo>
                    <a:pt x="26656" y="222891"/>
                  </a:lnTo>
                  <a:cubicBezTo>
                    <a:pt x="11934" y="222891"/>
                    <a:pt x="0" y="210956"/>
                    <a:pt x="0" y="196234"/>
                  </a:cubicBezTo>
                  <a:lnTo>
                    <a:pt x="0" y="26656"/>
                  </a:lnTo>
                  <a:cubicBezTo>
                    <a:pt x="0" y="11934"/>
                    <a:pt x="11934" y="0"/>
                    <a:pt x="26656" y="0"/>
                  </a:cubicBezTo>
                  <a:close/>
                </a:path>
              </a:pathLst>
            </a:custGeom>
            <a:solidFill>
              <a:srgbClr val="000000">
                <a:alpha val="0"/>
              </a:srgbClr>
            </a:solidFill>
            <a:ln w="19050" cap="sq">
              <a:solidFill>
                <a:srgbClr val="1D1B1A"/>
              </a:solidFill>
              <a:prstDash val="solid"/>
              <a:miter/>
            </a:ln>
          </p:spPr>
        </p:sp>
        <p:sp>
          <p:nvSpPr>
            <p:cNvPr name="TextBox 87" id="87"/>
            <p:cNvSpPr txBox="true"/>
            <p:nvPr/>
          </p:nvSpPr>
          <p:spPr>
            <a:xfrm>
              <a:off x="0" y="47625"/>
              <a:ext cx="1147394" cy="175266"/>
            </a:xfrm>
            <a:prstGeom prst="rect">
              <a:avLst/>
            </a:prstGeom>
          </p:spPr>
          <p:txBody>
            <a:bodyPr anchor="ctr" rtlCol="false" tIns="50800" lIns="50800" bIns="50800" rIns="50800"/>
            <a:lstStyle/>
            <a:p>
              <a:pPr algn="ctr">
                <a:lnSpc>
                  <a:spcPts val="1134"/>
                </a:lnSpc>
              </a:pPr>
            </a:p>
          </p:txBody>
        </p:sp>
      </p:grpSp>
      <p:sp>
        <p:nvSpPr>
          <p:cNvPr name="TextBox 88" id="88"/>
          <p:cNvSpPr txBox="true"/>
          <p:nvPr/>
        </p:nvSpPr>
        <p:spPr>
          <a:xfrm rot="0">
            <a:off x="11531806" y="8554482"/>
            <a:ext cx="4268059"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Customer demographics</a:t>
            </a:r>
          </a:p>
        </p:txBody>
      </p:sp>
      <p:grpSp>
        <p:nvGrpSpPr>
          <p:cNvPr name="Group 89" id="89"/>
          <p:cNvGrpSpPr/>
          <p:nvPr/>
        </p:nvGrpSpPr>
        <p:grpSpPr>
          <a:xfrm rot="0">
            <a:off x="1114707" y="7279569"/>
            <a:ext cx="3653789" cy="846288"/>
            <a:chOff x="0" y="0"/>
            <a:chExt cx="962315" cy="222891"/>
          </a:xfrm>
        </p:grpSpPr>
        <p:sp>
          <p:nvSpPr>
            <p:cNvPr name="Freeform 90" id="90"/>
            <p:cNvSpPr/>
            <p:nvPr/>
          </p:nvSpPr>
          <p:spPr>
            <a:xfrm flipH="false" flipV="false" rot="0">
              <a:off x="0" y="0"/>
              <a:ext cx="962315" cy="222891"/>
            </a:xfrm>
            <a:custGeom>
              <a:avLst/>
              <a:gdLst/>
              <a:ahLst/>
              <a:cxnLst/>
              <a:rect r="r" b="b" t="t" l="l"/>
              <a:pathLst>
                <a:path h="222891" w="962315">
                  <a:moveTo>
                    <a:pt x="31783" y="0"/>
                  </a:moveTo>
                  <a:lnTo>
                    <a:pt x="930532" y="0"/>
                  </a:lnTo>
                  <a:cubicBezTo>
                    <a:pt x="938961" y="0"/>
                    <a:pt x="947045" y="3349"/>
                    <a:pt x="953006" y="9309"/>
                  </a:cubicBezTo>
                  <a:cubicBezTo>
                    <a:pt x="958966" y="15270"/>
                    <a:pt x="962315" y="23354"/>
                    <a:pt x="962315" y="31783"/>
                  </a:cubicBezTo>
                  <a:lnTo>
                    <a:pt x="962315" y="191108"/>
                  </a:lnTo>
                  <a:cubicBezTo>
                    <a:pt x="962315" y="199537"/>
                    <a:pt x="958966" y="207621"/>
                    <a:pt x="953006" y="213582"/>
                  </a:cubicBezTo>
                  <a:cubicBezTo>
                    <a:pt x="947045" y="219542"/>
                    <a:pt x="938961" y="222891"/>
                    <a:pt x="930532" y="222891"/>
                  </a:cubicBezTo>
                  <a:lnTo>
                    <a:pt x="31783" y="222891"/>
                  </a:lnTo>
                  <a:cubicBezTo>
                    <a:pt x="23354" y="222891"/>
                    <a:pt x="15270" y="219542"/>
                    <a:pt x="9309" y="213582"/>
                  </a:cubicBezTo>
                  <a:cubicBezTo>
                    <a:pt x="3349" y="207621"/>
                    <a:pt x="0" y="199537"/>
                    <a:pt x="0" y="191108"/>
                  </a:cubicBezTo>
                  <a:lnTo>
                    <a:pt x="0" y="31783"/>
                  </a:lnTo>
                  <a:cubicBezTo>
                    <a:pt x="0" y="23354"/>
                    <a:pt x="3349" y="15270"/>
                    <a:pt x="9309" y="9309"/>
                  </a:cubicBezTo>
                  <a:cubicBezTo>
                    <a:pt x="15270" y="3349"/>
                    <a:pt x="23354" y="0"/>
                    <a:pt x="31783" y="0"/>
                  </a:cubicBezTo>
                  <a:close/>
                </a:path>
              </a:pathLst>
            </a:custGeom>
            <a:solidFill>
              <a:srgbClr val="000000">
                <a:alpha val="0"/>
              </a:srgbClr>
            </a:solidFill>
            <a:ln w="19050" cap="sq">
              <a:solidFill>
                <a:srgbClr val="1D1B1A"/>
              </a:solidFill>
              <a:prstDash val="solid"/>
              <a:miter/>
            </a:ln>
          </p:spPr>
        </p:sp>
        <p:sp>
          <p:nvSpPr>
            <p:cNvPr name="TextBox 91" id="91"/>
            <p:cNvSpPr txBox="true"/>
            <p:nvPr/>
          </p:nvSpPr>
          <p:spPr>
            <a:xfrm>
              <a:off x="0" y="47625"/>
              <a:ext cx="962315" cy="175266"/>
            </a:xfrm>
            <a:prstGeom prst="rect">
              <a:avLst/>
            </a:prstGeom>
          </p:spPr>
          <p:txBody>
            <a:bodyPr anchor="ctr" rtlCol="false" tIns="50800" lIns="50800" bIns="50800" rIns="50800"/>
            <a:lstStyle/>
            <a:p>
              <a:pPr algn="ctr">
                <a:lnSpc>
                  <a:spcPts val="1134"/>
                </a:lnSpc>
              </a:pPr>
            </a:p>
          </p:txBody>
        </p:sp>
      </p:grpSp>
      <p:grpSp>
        <p:nvGrpSpPr>
          <p:cNvPr name="Group 92" id="92"/>
          <p:cNvGrpSpPr/>
          <p:nvPr/>
        </p:nvGrpSpPr>
        <p:grpSpPr>
          <a:xfrm rot="0">
            <a:off x="9238563" y="7303381"/>
            <a:ext cx="3653789" cy="846288"/>
            <a:chOff x="0" y="0"/>
            <a:chExt cx="962315" cy="222891"/>
          </a:xfrm>
        </p:grpSpPr>
        <p:sp>
          <p:nvSpPr>
            <p:cNvPr name="Freeform 93" id="93"/>
            <p:cNvSpPr/>
            <p:nvPr/>
          </p:nvSpPr>
          <p:spPr>
            <a:xfrm flipH="false" flipV="false" rot="0">
              <a:off x="0" y="0"/>
              <a:ext cx="962315" cy="222891"/>
            </a:xfrm>
            <a:custGeom>
              <a:avLst/>
              <a:gdLst/>
              <a:ahLst/>
              <a:cxnLst/>
              <a:rect r="r" b="b" t="t" l="l"/>
              <a:pathLst>
                <a:path h="222891" w="962315">
                  <a:moveTo>
                    <a:pt x="31783" y="0"/>
                  </a:moveTo>
                  <a:lnTo>
                    <a:pt x="930532" y="0"/>
                  </a:lnTo>
                  <a:cubicBezTo>
                    <a:pt x="938961" y="0"/>
                    <a:pt x="947045" y="3349"/>
                    <a:pt x="953006" y="9309"/>
                  </a:cubicBezTo>
                  <a:cubicBezTo>
                    <a:pt x="958966" y="15270"/>
                    <a:pt x="962315" y="23354"/>
                    <a:pt x="962315" y="31783"/>
                  </a:cubicBezTo>
                  <a:lnTo>
                    <a:pt x="962315" y="191108"/>
                  </a:lnTo>
                  <a:cubicBezTo>
                    <a:pt x="962315" y="199537"/>
                    <a:pt x="958966" y="207621"/>
                    <a:pt x="953006" y="213582"/>
                  </a:cubicBezTo>
                  <a:cubicBezTo>
                    <a:pt x="947045" y="219542"/>
                    <a:pt x="938961" y="222891"/>
                    <a:pt x="930532" y="222891"/>
                  </a:cubicBezTo>
                  <a:lnTo>
                    <a:pt x="31783" y="222891"/>
                  </a:lnTo>
                  <a:cubicBezTo>
                    <a:pt x="23354" y="222891"/>
                    <a:pt x="15270" y="219542"/>
                    <a:pt x="9309" y="213582"/>
                  </a:cubicBezTo>
                  <a:cubicBezTo>
                    <a:pt x="3349" y="207621"/>
                    <a:pt x="0" y="199537"/>
                    <a:pt x="0" y="191108"/>
                  </a:cubicBezTo>
                  <a:lnTo>
                    <a:pt x="0" y="31783"/>
                  </a:lnTo>
                  <a:cubicBezTo>
                    <a:pt x="0" y="23354"/>
                    <a:pt x="3349" y="15270"/>
                    <a:pt x="9309" y="9309"/>
                  </a:cubicBezTo>
                  <a:cubicBezTo>
                    <a:pt x="15270" y="3349"/>
                    <a:pt x="23354" y="0"/>
                    <a:pt x="31783" y="0"/>
                  </a:cubicBezTo>
                  <a:close/>
                </a:path>
              </a:pathLst>
            </a:custGeom>
            <a:solidFill>
              <a:srgbClr val="000000">
                <a:alpha val="0"/>
              </a:srgbClr>
            </a:solidFill>
            <a:ln w="19050" cap="sq">
              <a:solidFill>
                <a:srgbClr val="1D1B1A"/>
              </a:solidFill>
              <a:prstDash val="solid"/>
              <a:miter/>
            </a:ln>
          </p:spPr>
        </p:sp>
        <p:sp>
          <p:nvSpPr>
            <p:cNvPr name="TextBox 94" id="94"/>
            <p:cNvSpPr txBox="true"/>
            <p:nvPr/>
          </p:nvSpPr>
          <p:spPr>
            <a:xfrm>
              <a:off x="0" y="47625"/>
              <a:ext cx="962315" cy="175266"/>
            </a:xfrm>
            <a:prstGeom prst="rect">
              <a:avLst/>
            </a:prstGeom>
          </p:spPr>
          <p:txBody>
            <a:bodyPr anchor="ctr" rtlCol="false" tIns="50800" lIns="50800" bIns="50800" rIns="50800"/>
            <a:lstStyle/>
            <a:p>
              <a:pPr algn="ctr">
                <a:lnSpc>
                  <a:spcPts val="1134"/>
                </a:lnSpc>
              </a:pPr>
            </a:p>
          </p:txBody>
        </p:sp>
      </p:grpSp>
      <p:grpSp>
        <p:nvGrpSpPr>
          <p:cNvPr name="Group 95" id="95"/>
          <p:cNvGrpSpPr/>
          <p:nvPr/>
        </p:nvGrpSpPr>
        <p:grpSpPr>
          <a:xfrm rot="0">
            <a:off x="13273353" y="7279569"/>
            <a:ext cx="3653789" cy="846288"/>
            <a:chOff x="0" y="0"/>
            <a:chExt cx="962315" cy="222891"/>
          </a:xfrm>
        </p:grpSpPr>
        <p:sp>
          <p:nvSpPr>
            <p:cNvPr name="Freeform 96" id="96"/>
            <p:cNvSpPr/>
            <p:nvPr/>
          </p:nvSpPr>
          <p:spPr>
            <a:xfrm flipH="false" flipV="false" rot="0">
              <a:off x="0" y="0"/>
              <a:ext cx="962315" cy="222891"/>
            </a:xfrm>
            <a:custGeom>
              <a:avLst/>
              <a:gdLst/>
              <a:ahLst/>
              <a:cxnLst/>
              <a:rect r="r" b="b" t="t" l="l"/>
              <a:pathLst>
                <a:path h="222891" w="962315">
                  <a:moveTo>
                    <a:pt x="31783" y="0"/>
                  </a:moveTo>
                  <a:lnTo>
                    <a:pt x="930532" y="0"/>
                  </a:lnTo>
                  <a:cubicBezTo>
                    <a:pt x="938961" y="0"/>
                    <a:pt x="947045" y="3349"/>
                    <a:pt x="953006" y="9309"/>
                  </a:cubicBezTo>
                  <a:cubicBezTo>
                    <a:pt x="958966" y="15270"/>
                    <a:pt x="962315" y="23354"/>
                    <a:pt x="962315" y="31783"/>
                  </a:cubicBezTo>
                  <a:lnTo>
                    <a:pt x="962315" y="191108"/>
                  </a:lnTo>
                  <a:cubicBezTo>
                    <a:pt x="962315" y="199537"/>
                    <a:pt x="958966" y="207621"/>
                    <a:pt x="953006" y="213582"/>
                  </a:cubicBezTo>
                  <a:cubicBezTo>
                    <a:pt x="947045" y="219542"/>
                    <a:pt x="938961" y="222891"/>
                    <a:pt x="930532" y="222891"/>
                  </a:cubicBezTo>
                  <a:lnTo>
                    <a:pt x="31783" y="222891"/>
                  </a:lnTo>
                  <a:cubicBezTo>
                    <a:pt x="23354" y="222891"/>
                    <a:pt x="15270" y="219542"/>
                    <a:pt x="9309" y="213582"/>
                  </a:cubicBezTo>
                  <a:cubicBezTo>
                    <a:pt x="3349" y="207621"/>
                    <a:pt x="0" y="199537"/>
                    <a:pt x="0" y="191108"/>
                  </a:cubicBezTo>
                  <a:lnTo>
                    <a:pt x="0" y="31783"/>
                  </a:lnTo>
                  <a:cubicBezTo>
                    <a:pt x="0" y="23354"/>
                    <a:pt x="3349" y="15270"/>
                    <a:pt x="9309" y="9309"/>
                  </a:cubicBezTo>
                  <a:cubicBezTo>
                    <a:pt x="15270" y="3349"/>
                    <a:pt x="23354" y="0"/>
                    <a:pt x="31783" y="0"/>
                  </a:cubicBezTo>
                  <a:close/>
                </a:path>
              </a:pathLst>
            </a:custGeom>
            <a:solidFill>
              <a:srgbClr val="000000">
                <a:alpha val="0"/>
              </a:srgbClr>
            </a:solidFill>
            <a:ln w="19050" cap="sq">
              <a:solidFill>
                <a:srgbClr val="1D1B1A"/>
              </a:solidFill>
              <a:prstDash val="solid"/>
              <a:miter/>
            </a:ln>
          </p:spPr>
        </p:sp>
        <p:sp>
          <p:nvSpPr>
            <p:cNvPr name="TextBox 97" id="97"/>
            <p:cNvSpPr txBox="true"/>
            <p:nvPr/>
          </p:nvSpPr>
          <p:spPr>
            <a:xfrm>
              <a:off x="0" y="47625"/>
              <a:ext cx="962315" cy="175266"/>
            </a:xfrm>
            <a:prstGeom prst="rect">
              <a:avLst/>
            </a:prstGeom>
          </p:spPr>
          <p:txBody>
            <a:bodyPr anchor="ctr" rtlCol="false" tIns="50800" lIns="50800" bIns="50800" rIns="50800"/>
            <a:lstStyle/>
            <a:p>
              <a:pPr algn="ctr">
                <a:lnSpc>
                  <a:spcPts val="1134"/>
                </a:lnSpc>
              </a:pPr>
            </a:p>
          </p:txBody>
        </p:sp>
      </p:grpSp>
      <p:sp>
        <p:nvSpPr>
          <p:cNvPr name="TextBox 98" id="98"/>
          <p:cNvSpPr txBox="true"/>
          <p:nvPr/>
        </p:nvSpPr>
        <p:spPr>
          <a:xfrm rot="0">
            <a:off x="1489755" y="7475065"/>
            <a:ext cx="3007496"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Order Quantities</a:t>
            </a:r>
          </a:p>
        </p:txBody>
      </p:sp>
      <p:grpSp>
        <p:nvGrpSpPr>
          <p:cNvPr name="Group 99" id="99"/>
          <p:cNvGrpSpPr/>
          <p:nvPr/>
        </p:nvGrpSpPr>
        <p:grpSpPr>
          <a:xfrm rot="0">
            <a:off x="5149497" y="7298619"/>
            <a:ext cx="3653789" cy="846288"/>
            <a:chOff x="0" y="0"/>
            <a:chExt cx="962315" cy="222891"/>
          </a:xfrm>
        </p:grpSpPr>
        <p:sp>
          <p:nvSpPr>
            <p:cNvPr name="Freeform 100" id="100"/>
            <p:cNvSpPr/>
            <p:nvPr/>
          </p:nvSpPr>
          <p:spPr>
            <a:xfrm flipH="false" flipV="false" rot="0">
              <a:off x="0" y="0"/>
              <a:ext cx="962315" cy="222891"/>
            </a:xfrm>
            <a:custGeom>
              <a:avLst/>
              <a:gdLst/>
              <a:ahLst/>
              <a:cxnLst/>
              <a:rect r="r" b="b" t="t" l="l"/>
              <a:pathLst>
                <a:path h="222891" w="962315">
                  <a:moveTo>
                    <a:pt x="31783" y="0"/>
                  </a:moveTo>
                  <a:lnTo>
                    <a:pt x="930532" y="0"/>
                  </a:lnTo>
                  <a:cubicBezTo>
                    <a:pt x="938961" y="0"/>
                    <a:pt x="947045" y="3349"/>
                    <a:pt x="953006" y="9309"/>
                  </a:cubicBezTo>
                  <a:cubicBezTo>
                    <a:pt x="958966" y="15270"/>
                    <a:pt x="962315" y="23354"/>
                    <a:pt x="962315" y="31783"/>
                  </a:cubicBezTo>
                  <a:lnTo>
                    <a:pt x="962315" y="191108"/>
                  </a:lnTo>
                  <a:cubicBezTo>
                    <a:pt x="962315" y="199537"/>
                    <a:pt x="958966" y="207621"/>
                    <a:pt x="953006" y="213582"/>
                  </a:cubicBezTo>
                  <a:cubicBezTo>
                    <a:pt x="947045" y="219542"/>
                    <a:pt x="938961" y="222891"/>
                    <a:pt x="930532" y="222891"/>
                  </a:cubicBezTo>
                  <a:lnTo>
                    <a:pt x="31783" y="222891"/>
                  </a:lnTo>
                  <a:cubicBezTo>
                    <a:pt x="23354" y="222891"/>
                    <a:pt x="15270" y="219542"/>
                    <a:pt x="9309" y="213582"/>
                  </a:cubicBezTo>
                  <a:cubicBezTo>
                    <a:pt x="3349" y="207621"/>
                    <a:pt x="0" y="199537"/>
                    <a:pt x="0" y="191108"/>
                  </a:cubicBezTo>
                  <a:lnTo>
                    <a:pt x="0" y="31783"/>
                  </a:lnTo>
                  <a:cubicBezTo>
                    <a:pt x="0" y="23354"/>
                    <a:pt x="3349" y="15270"/>
                    <a:pt x="9309" y="9309"/>
                  </a:cubicBezTo>
                  <a:cubicBezTo>
                    <a:pt x="15270" y="3349"/>
                    <a:pt x="23354" y="0"/>
                    <a:pt x="31783" y="0"/>
                  </a:cubicBezTo>
                  <a:close/>
                </a:path>
              </a:pathLst>
            </a:custGeom>
            <a:solidFill>
              <a:srgbClr val="000000">
                <a:alpha val="0"/>
              </a:srgbClr>
            </a:solidFill>
            <a:ln w="19050" cap="sq">
              <a:solidFill>
                <a:srgbClr val="1D1B1A"/>
              </a:solidFill>
              <a:prstDash val="solid"/>
              <a:miter/>
            </a:ln>
          </p:spPr>
        </p:sp>
        <p:sp>
          <p:nvSpPr>
            <p:cNvPr name="TextBox 101" id="101"/>
            <p:cNvSpPr txBox="true"/>
            <p:nvPr/>
          </p:nvSpPr>
          <p:spPr>
            <a:xfrm>
              <a:off x="0" y="47625"/>
              <a:ext cx="962315" cy="175266"/>
            </a:xfrm>
            <a:prstGeom prst="rect">
              <a:avLst/>
            </a:prstGeom>
          </p:spPr>
          <p:txBody>
            <a:bodyPr anchor="ctr" rtlCol="false" tIns="50800" lIns="50800" bIns="50800" rIns="50800"/>
            <a:lstStyle/>
            <a:p>
              <a:pPr algn="ctr">
                <a:lnSpc>
                  <a:spcPts val="1134"/>
                </a:lnSpc>
              </a:pPr>
            </a:p>
          </p:txBody>
        </p:sp>
      </p:grpSp>
      <p:sp>
        <p:nvSpPr>
          <p:cNvPr name="TextBox 102" id="102"/>
          <p:cNvSpPr txBox="true"/>
          <p:nvPr/>
        </p:nvSpPr>
        <p:spPr>
          <a:xfrm rot="0">
            <a:off x="7447972" y="4102996"/>
            <a:ext cx="3392056" cy="455296"/>
          </a:xfrm>
          <a:prstGeom prst="rect">
            <a:avLst/>
          </a:prstGeom>
        </p:spPr>
        <p:txBody>
          <a:bodyPr anchor="t" rtlCol="false" tIns="0" lIns="0" bIns="0" rIns="0">
            <a:spAutoFit/>
          </a:bodyPr>
          <a:lstStyle/>
          <a:p>
            <a:pPr algn="ctr">
              <a:lnSpc>
                <a:spcPts val="3779"/>
              </a:lnSpc>
              <a:spcBef>
                <a:spcPct val="0"/>
              </a:spcBef>
            </a:pPr>
            <a:r>
              <a:rPr lang="en-US" b="true" sz="2699" spc="-53">
                <a:solidFill>
                  <a:srgbClr val="FAFAFA"/>
                </a:solidFill>
                <a:latin typeface="Open Sauce Bold"/>
                <a:ea typeface="Open Sauce Bold"/>
                <a:cs typeface="Open Sauce Bold"/>
                <a:sym typeface="Open Sauce Bold"/>
              </a:rPr>
              <a:t>Features of Dataset</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1622167"/>
            <a:ext cx="18288000" cy="8871295"/>
          </a:xfrm>
          <a:custGeom>
            <a:avLst/>
            <a:gdLst/>
            <a:ahLst/>
            <a:cxnLst/>
            <a:rect r="r" b="b" t="t" l="l"/>
            <a:pathLst>
              <a:path h="8871295" w="18288000">
                <a:moveTo>
                  <a:pt x="0" y="0"/>
                </a:moveTo>
                <a:lnTo>
                  <a:pt x="18288000" y="0"/>
                </a:lnTo>
                <a:lnTo>
                  <a:pt x="18288000" y="8871295"/>
                </a:lnTo>
                <a:lnTo>
                  <a:pt x="0" y="8871295"/>
                </a:lnTo>
                <a:lnTo>
                  <a:pt x="0" y="0"/>
                </a:lnTo>
                <a:close/>
              </a:path>
            </a:pathLst>
          </a:custGeom>
          <a:blipFill>
            <a:blip r:embed="rId2"/>
            <a:stretch>
              <a:fillRect l="0" t="-3298" r="0" b="-2791"/>
            </a:stretch>
          </a:blipFill>
        </p:spPr>
      </p:sp>
      <p:sp>
        <p:nvSpPr>
          <p:cNvPr name="AutoShape 3" id="3"/>
          <p:cNvSpPr/>
          <p:nvPr/>
        </p:nvSpPr>
        <p:spPr>
          <a:xfrm>
            <a:off x="1028700" y="1622167"/>
            <a:ext cx="16230600" cy="0"/>
          </a:xfrm>
          <a:prstGeom prst="line">
            <a:avLst/>
          </a:prstGeom>
          <a:ln cap="flat" w="19050">
            <a:solidFill>
              <a:srgbClr val="1D1B1A"/>
            </a:solidFill>
            <a:prstDash val="solid"/>
            <a:headEnd type="none" len="sm" w="sm"/>
            <a:tailEnd type="none" len="sm" w="sm"/>
          </a:ln>
        </p:spPr>
      </p:sp>
      <p:sp>
        <p:nvSpPr>
          <p:cNvPr name="TextBox 4" id="4"/>
          <p:cNvSpPr txBox="true"/>
          <p:nvPr/>
        </p:nvSpPr>
        <p:spPr>
          <a:xfrm rot="0">
            <a:off x="3674791" y="667067"/>
            <a:ext cx="10938417" cy="856616"/>
          </a:xfrm>
          <a:prstGeom prst="rect">
            <a:avLst/>
          </a:prstGeom>
        </p:spPr>
        <p:txBody>
          <a:bodyPr anchor="t" rtlCol="false" tIns="0" lIns="0" bIns="0" rIns="0">
            <a:spAutoFit/>
          </a:bodyPr>
          <a:lstStyle/>
          <a:p>
            <a:pPr algn="l">
              <a:lnSpc>
                <a:spcPts val="6305"/>
              </a:lnSpc>
            </a:pPr>
            <a:r>
              <a:rPr lang="en-US" sz="6500">
                <a:solidFill>
                  <a:srgbClr val="1D1B1A"/>
                </a:solidFill>
                <a:latin typeface="League Spartan"/>
                <a:ea typeface="League Spartan"/>
                <a:cs typeface="League Spartan"/>
                <a:sym typeface="League Spartan"/>
              </a:rPr>
              <a:t>SUPPLY CHAIN DATASET</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grpSp>
        <p:nvGrpSpPr>
          <p:cNvPr name="Group 3" id="3"/>
          <p:cNvGrpSpPr/>
          <p:nvPr/>
        </p:nvGrpSpPr>
        <p:grpSpPr>
          <a:xfrm rot="0">
            <a:off x="1028700" y="2120729"/>
            <a:ext cx="16230600" cy="7137571"/>
            <a:chOff x="0" y="0"/>
            <a:chExt cx="4274726" cy="1879854"/>
          </a:xfrm>
        </p:grpSpPr>
        <p:sp>
          <p:nvSpPr>
            <p:cNvPr name="Freeform 4" id="4"/>
            <p:cNvSpPr/>
            <p:nvPr/>
          </p:nvSpPr>
          <p:spPr>
            <a:xfrm flipH="false" flipV="false" rot="0">
              <a:off x="0" y="0"/>
              <a:ext cx="4274726" cy="1879854"/>
            </a:xfrm>
            <a:custGeom>
              <a:avLst/>
              <a:gdLst/>
              <a:ahLst/>
              <a:cxnLst/>
              <a:rect r="r" b="b" t="t" l="l"/>
              <a:pathLst>
                <a:path h="1879854" w="4274726">
                  <a:moveTo>
                    <a:pt x="7155" y="0"/>
                  </a:moveTo>
                  <a:lnTo>
                    <a:pt x="4267571" y="0"/>
                  </a:lnTo>
                  <a:cubicBezTo>
                    <a:pt x="4271523" y="0"/>
                    <a:pt x="4274726" y="3203"/>
                    <a:pt x="4274726" y="7155"/>
                  </a:cubicBezTo>
                  <a:lnTo>
                    <a:pt x="4274726" y="1872699"/>
                  </a:lnTo>
                  <a:cubicBezTo>
                    <a:pt x="4274726" y="1874597"/>
                    <a:pt x="4273972" y="1876417"/>
                    <a:pt x="4272630" y="1877758"/>
                  </a:cubicBezTo>
                  <a:cubicBezTo>
                    <a:pt x="4271289" y="1879100"/>
                    <a:pt x="4269468" y="1879854"/>
                    <a:pt x="4267571" y="1879854"/>
                  </a:cubicBezTo>
                  <a:lnTo>
                    <a:pt x="7155" y="1879854"/>
                  </a:lnTo>
                  <a:cubicBezTo>
                    <a:pt x="5257" y="1879854"/>
                    <a:pt x="3437" y="1879100"/>
                    <a:pt x="2096" y="1877758"/>
                  </a:cubicBezTo>
                  <a:cubicBezTo>
                    <a:pt x="754" y="1876417"/>
                    <a:pt x="0" y="1874597"/>
                    <a:pt x="0" y="1872699"/>
                  </a:cubicBezTo>
                  <a:lnTo>
                    <a:pt x="0" y="7155"/>
                  </a:lnTo>
                  <a:cubicBezTo>
                    <a:pt x="0" y="5257"/>
                    <a:pt x="754" y="3437"/>
                    <a:pt x="2096" y="2096"/>
                  </a:cubicBezTo>
                  <a:cubicBezTo>
                    <a:pt x="3437" y="754"/>
                    <a:pt x="5257" y="0"/>
                    <a:pt x="7155" y="0"/>
                  </a:cubicBezTo>
                  <a:close/>
                </a:path>
              </a:pathLst>
            </a:custGeom>
            <a:solidFill>
              <a:srgbClr val="D64351"/>
            </a:solidFill>
            <a:ln w="19050" cap="sq">
              <a:solidFill>
                <a:srgbClr val="1D1B1A"/>
              </a:solidFill>
              <a:prstDash val="solid"/>
              <a:miter/>
            </a:ln>
          </p:spPr>
        </p:sp>
        <p:sp>
          <p:nvSpPr>
            <p:cNvPr name="TextBox 5" id="5"/>
            <p:cNvSpPr txBox="true"/>
            <p:nvPr/>
          </p:nvSpPr>
          <p:spPr>
            <a:xfrm>
              <a:off x="0" y="47625"/>
              <a:ext cx="4274726" cy="1832229"/>
            </a:xfrm>
            <a:prstGeom prst="rect">
              <a:avLst/>
            </a:prstGeom>
          </p:spPr>
          <p:txBody>
            <a:bodyPr anchor="ctr" rtlCol="false" tIns="50800" lIns="50800" bIns="50800" rIns="50800"/>
            <a:lstStyle/>
            <a:p>
              <a:pPr algn="ctr">
                <a:lnSpc>
                  <a:spcPts val="1134"/>
                </a:lnSpc>
              </a:pPr>
            </a:p>
          </p:txBody>
        </p:sp>
      </p:grpSp>
      <p:sp>
        <p:nvSpPr>
          <p:cNvPr name="TextBox 6" id="6"/>
          <p:cNvSpPr txBox="true"/>
          <p:nvPr/>
        </p:nvSpPr>
        <p:spPr>
          <a:xfrm rot="0">
            <a:off x="1028700" y="679851"/>
            <a:ext cx="16556788" cy="840574"/>
          </a:xfrm>
          <a:prstGeom prst="rect">
            <a:avLst/>
          </a:prstGeom>
        </p:spPr>
        <p:txBody>
          <a:bodyPr anchor="t" rtlCol="false" tIns="0" lIns="0" bIns="0" rIns="0">
            <a:spAutoFit/>
          </a:bodyPr>
          <a:lstStyle/>
          <a:p>
            <a:pPr algn="l">
              <a:lnSpc>
                <a:spcPts val="6293"/>
              </a:lnSpc>
            </a:pPr>
            <a:r>
              <a:rPr lang="en-US" sz="6488">
                <a:solidFill>
                  <a:srgbClr val="1D1B1A"/>
                </a:solidFill>
                <a:latin typeface="League Spartan"/>
                <a:ea typeface="League Spartan"/>
                <a:cs typeface="League Spartan"/>
                <a:sym typeface="League Spartan"/>
              </a:rPr>
              <a:t>ANALYSIS QUESTIONS</a:t>
            </a:r>
          </a:p>
        </p:txBody>
      </p:sp>
      <p:sp>
        <p:nvSpPr>
          <p:cNvPr name="TextBox 7" id="7"/>
          <p:cNvSpPr txBox="true"/>
          <p:nvPr/>
        </p:nvSpPr>
        <p:spPr>
          <a:xfrm rot="0">
            <a:off x="1297595" y="2549280"/>
            <a:ext cx="8527230" cy="5939156"/>
          </a:xfrm>
          <a:prstGeom prst="rect">
            <a:avLst/>
          </a:prstGeom>
        </p:spPr>
        <p:txBody>
          <a:bodyPr anchor="t" rtlCol="false" tIns="0" lIns="0" bIns="0" rIns="0">
            <a:spAutoFit/>
          </a:bodyPr>
          <a:lstStyle/>
          <a:p>
            <a:pPr algn="just" marL="604513" indent="-302256" lvl="1">
              <a:lnSpc>
                <a:spcPts val="3919"/>
              </a:lnSpc>
              <a:buFont typeface="Arial"/>
              <a:buChar char="•"/>
            </a:pPr>
            <a:r>
              <a:rPr lang="en-US" b="true" sz="2799" spc="-55">
                <a:solidFill>
                  <a:srgbClr val="FFF8F8"/>
                </a:solidFill>
                <a:latin typeface="Open Sauce Bold"/>
                <a:ea typeface="Open Sauce Bold"/>
                <a:cs typeface="Open Sauce Bold"/>
                <a:sym typeface="Open Sauce Bold"/>
              </a:rPr>
              <a:t>Which Product Type generates the highest revenue?</a:t>
            </a:r>
          </a:p>
          <a:p>
            <a:pPr algn="just" marL="604513" indent="-302256" lvl="1">
              <a:lnSpc>
                <a:spcPts val="3919"/>
              </a:lnSpc>
              <a:buFont typeface="Arial"/>
              <a:buChar char="•"/>
            </a:pPr>
            <a:r>
              <a:rPr lang="en-US" b="true" sz="2799" spc="-55">
                <a:solidFill>
                  <a:srgbClr val="FFF8F8"/>
                </a:solidFill>
                <a:latin typeface="Open Sauce Bold"/>
                <a:ea typeface="Open Sauce Bold"/>
                <a:cs typeface="Open Sauce Bold"/>
                <a:sym typeface="Open Sauce Bold"/>
              </a:rPr>
              <a:t>Are there any significant correlation between Lead times and Order quantities?</a:t>
            </a:r>
          </a:p>
          <a:p>
            <a:pPr algn="just" marL="604513" indent="-302256" lvl="1">
              <a:lnSpc>
                <a:spcPts val="3919"/>
              </a:lnSpc>
              <a:buFont typeface="Arial"/>
              <a:buChar char="•"/>
            </a:pPr>
            <a:r>
              <a:rPr lang="en-US" b="true" sz="2799" spc="-55">
                <a:solidFill>
                  <a:srgbClr val="FFF8F8"/>
                </a:solidFill>
                <a:latin typeface="Open Sauce Bold"/>
                <a:ea typeface="Open Sauce Bold"/>
                <a:cs typeface="Open Sauce Bold"/>
                <a:sym typeface="Open Sauce Bold"/>
              </a:rPr>
              <a:t>How do shipping costs vary by Shipping carrier and Location?</a:t>
            </a:r>
          </a:p>
          <a:p>
            <a:pPr algn="just" marL="604513" indent="-302256" lvl="1">
              <a:lnSpc>
                <a:spcPts val="3919"/>
              </a:lnSpc>
              <a:buFont typeface="Arial"/>
              <a:buChar char="•"/>
            </a:pPr>
            <a:r>
              <a:rPr lang="en-US" b="true" sz="2799" spc="-55">
                <a:solidFill>
                  <a:srgbClr val="FFF8F8"/>
                </a:solidFill>
                <a:latin typeface="Open Sauce Bold"/>
                <a:ea typeface="Open Sauce Bold"/>
                <a:cs typeface="Open Sauce Bold"/>
                <a:sym typeface="Open Sauce Bold"/>
              </a:rPr>
              <a:t>Which suppliers have the most efficient manufacturing processes based on Manufacturing Lead time and Production volume?</a:t>
            </a:r>
          </a:p>
          <a:p>
            <a:pPr algn="just" marL="604513" indent="-302256" lvl="1">
              <a:lnSpc>
                <a:spcPts val="3919"/>
              </a:lnSpc>
              <a:buFont typeface="Arial"/>
              <a:buChar char="•"/>
            </a:pPr>
            <a:r>
              <a:rPr lang="en-US" b="true" sz="2799" spc="-55">
                <a:solidFill>
                  <a:srgbClr val="FFF8F8"/>
                </a:solidFill>
                <a:latin typeface="Open Sauce Bold"/>
                <a:ea typeface="Open Sauce Bold"/>
                <a:cs typeface="Open Sauce Bold"/>
                <a:sym typeface="Open Sauce Bold"/>
              </a:rPr>
              <a:t>What demographic group contributes the most to sales?</a:t>
            </a:r>
          </a:p>
        </p:txBody>
      </p:sp>
      <p:grpSp>
        <p:nvGrpSpPr>
          <p:cNvPr name="Group 8" id="8"/>
          <p:cNvGrpSpPr/>
          <p:nvPr/>
        </p:nvGrpSpPr>
        <p:grpSpPr>
          <a:xfrm rot="0">
            <a:off x="10289975" y="3053606"/>
            <a:ext cx="6517804" cy="4997179"/>
            <a:chOff x="0" y="0"/>
            <a:chExt cx="1640571" cy="1257820"/>
          </a:xfrm>
        </p:grpSpPr>
        <p:sp>
          <p:nvSpPr>
            <p:cNvPr name="Freeform 9" id="9"/>
            <p:cNvSpPr/>
            <p:nvPr/>
          </p:nvSpPr>
          <p:spPr>
            <a:xfrm flipH="false" flipV="false" rot="0">
              <a:off x="0" y="0"/>
              <a:ext cx="1640571" cy="1257820"/>
            </a:xfrm>
            <a:custGeom>
              <a:avLst/>
              <a:gdLst/>
              <a:ahLst/>
              <a:cxnLst/>
              <a:rect r="r" b="b" t="t" l="l"/>
              <a:pathLst>
                <a:path h="1257820" w="1640571">
                  <a:moveTo>
                    <a:pt x="17817" y="0"/>
                  </a:moveTo>
                  <a:lnTo>
                    <a:pt x="1622753" y="0"/>
                  </a:lnTo>
                  <a:cubicBezTo>
                    <a:pt x="1627479" y="0"/>
                    <a:pt x="1632011" y="1877"/>
                    <a:pt x="1635352" y="5219"/>
                  </a:cubicBezTo>
                  <a:cubicBezTo>
                    <a:pt x="1638693" y="8560"/>
                    <a:pt x="1640571" y="13092"/>
                    <a:pt x="1640571" y="17817"/>
                  </a:cubicBezTo>
                  <a:lnTo>
                    <a:pt x="1640571" y="1240003"/>
                  </a:lnTo>
                  <a:cubicBezTo>
                    <a:pt x="1640571" y="1244728"/>
                    <a:pt x="1638693" y="1249260"/>
                    <a:pt x="1635352" y="1252602"/>
                  </a:cubicBezTo>
                  <a:cubicBezTo>
                    <a:pt x="1632011" y="1255943"/>
                    <a:pt x="1627479" y="1257820"/>
                    <a:pt x="1622753" y="1257820"/>
                  </a:cubicBezTo>
                  <a:lnTo>
                    <a:pt x="17817" y="1257820"/>
                  </a:lnTo>
                  <a:cubicBezTo>
                    <a:pt x="13092" y="1257820"/>
                    <a:pt x="8560" y="1255943"/>
                    <a:pt x="5219" y="1252602"/>
                  </a:cubicBezTo>
                  <a:cubicBezTo>
                    <a:pt x="1877" y="1249260"/>
                    <a:pt x="0" y="1244728"/>
                    <a:pt x="0" y="1240003"/>
                  </a:cubicBezTo>
                  <a:lnTo>
                    <a:pt x="0" y="17817"/>
                  </a:lnTo>
                  <a:cubicBezTo>
                    <a:pt x="0" y="13092"/>
                    <a:pt x="1877" y="8560"/>
                    <a:pt x="5219" y="5219"/>
                  </a:cubicBezTo>
                  <a:cubicBezTo>
                    <a:pt x="8560" y="1877"/>
                    <a:pt x="13092" y="0"/>
                    <a:pt x="17817" y="0"/>
                  </a:cubicBezTo>
                  <a:close/>
                </a:path>
              </a:pathLst>
            </a:custGeom>
            <a:blipFill>
              <a:blip r:embed="rId2"/>
              <a:stretch>
                <a:fillRect l="-7538" t="0" r="-7538" b="0"/>
              </a:stretch>
            </a:blipFill>
          </p:spPr>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28" r="0" b="-1228"/>
            </a:stretch>
          </a:blipFill>
        </p:spPr>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04" r="0" b="-804"/>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DAGt-9yGUo0</dc:identifier>
  <dcterms:modified xsi:type="dcterms:W3CDTF">2011-08-01T06:04:30Z</dcterms:modified>
  <cp:revision>1</cp:revision>
  <dc:title>Supply Chain MANAGEMENT Dashboard OF MAKEUP PRODUCTs</dc:title>
</cp:coreProperties>
</file>